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Helvetica Neue"/>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9AA0A6"/>
          </p15:clr>
        </p15:guide>
      </p15:sldGuideLst>
    </p:ext>
    <p:ext uri="http://customooxmlschemas.google.com/">
      <go:slidesCustomData xmlns:go="http://customooxmlschemas.google.com/" r:id="rId33" roundtripDataSignature="AMtx7mig3xiDClt5WTc3VOeW9+9OepJc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HelveticaNeue-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5"/>
          <p:cNvSpPr/>
          <p:nvPr/>
        </p:nvSpPr>
        <p:spPr>
          <a:xfrm>
            <a:off x="-49000" y="-56725"/>
            <a:ext cx="9308400" cy="5200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5"/>
          <p:cNvSpPr txBox="1"/>
          <p:nvPr>
            <p:ph type="ctrTitle"/>
          </p:nvPr>
        </p:nvSpPr>
        <p:spPr>
          <a:xfrm>
            <a:off x="784650" y="1545450"/>
            <a:ext cx="4595700" cy="2052600"/>
          </a:xfrm>
          <a:prstGeom prst="rect">
            <a:avLst/>
          </a:prstGeom>
          <a:noFill/>
          <a:ln>
            <a:noFill/>
          </a:ln>
        </p:spPr>
        <p:txBody>
          <a:bodyPr anchorCtr="0" anchor="b" bIns="91425" lIns="0"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12" name="Google Shape;12;p25"/>
          <p:cNvSpPr txBox="1"/>
          <p:nvPr>
            <p:ph idx="1" type="subTitle"/>
          </p:nvPr>
        </p:nvSpPr>
        <p:spPr>
          <a:xfrm>
            <a:off x="784650" y="3671675"/>
            <a:ext cx="5521800" cy="792600"/>
          </a:xfrm>
          <a:prstGeom prst="rect">
            <a:avLst/>
          </a:prstGeom>
          <a:noFill/>
          <a:ln>
            <a:noFill/>
          </a:ln>
        </p:spPr>
        <p:txBody>
          <a:bodyPr anchorCtr="0" anchor="t" bIns="91425" lIns="0" spcFirstLastPara="1" rIns="91425" wrap="square" tIns="91425">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25"/>
          <p:cNvSpPr/>
          <p:nvPr/>
        </p:nvSpPr>
        <p:spPr>
          <a:xfrm rot="-2042890">
            <a:off x="7992939" y="-1369635"/>
            <a:ext cx="2769117" cy="3596441"/>
          </a:xfrm>
          <a:prstGeom prst="ellipse">
            <a:avLst/>
          </a:prstGeom>
          <a:solidFill>
            <a:srgbClr val="EA3C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 name="Google Shape;15;p25"/>
          <p:cNvPicPr preferRelativeResize="0"/>
          <p:nvPr/>
        </p:nvPicPr>
        <p:blipFill rotWithShape="1">
          <a:blip r:embed="rId2">
            <a:alphaModFix/>
          </a:blip>
          <a:srcRect b="0" l="0" r="0" t="-15088"/>
          <a:stretch/>
        </p:blipFill>
        <p:spPr>
          <a:xfrm>
            <a:off x="784650" y="238725"/>
            <a:ext cx="1370102" cy="1576776"/>
          </a:xfrm>
          <a:prstGeom prst="rect">
            <a:avLst/>
          </a:prstGeom>
          <a:noFill/>
          <a:ln>
            <a:noFill/>
          </a:ln>
          <a:effectLst>
            <a:outerShdw rotWithShape="0" algn="bl">
              <a:schemeClr val="lt1">
                <a:alpha val="50000"/>
              </a:scheme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Minimal Footer">
  <p:cSld name="BLANK_1">
    <p:spTree>
      <p:nvGrpSpPr>
        <p:cNvPr id="59" name="Shape 59"/>
        <p:cNvGrpSpPr/>
        <p:nvPr/>
      </p:nvGrpSpPr>
      <p:grpSpPr>
        <a:xfrm>
          <a:off x="0" y="0"/>
          <a:ext cx="0" cy="0"/>
          <a:chOff x="0" y="0"/>
          <a:chExt cx="0" cy="0"/>
        </a:xfrm>
      </p:grpSpPr>
      <p:sp>
        <p:nvSpPr>
          <p:cNvPr id="60" name="Google Shape;6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34"/>
          <p:cNvSpPr/>
          <p:nvPr/>
        </p:nvSpPr>
        <p:spPr>
          <a:xfrm rot="-5565116">
            <a:off x="6676360" y="-1713304"/>
            <a:ext cx="1499629" cy="13502658"/>
          </a:xfrm>
          <a:prstGeom prst="ellipse">
            <a:avLst/>
          </a:prstGeom>
          <a:solidFill>
            <a:srgbClr val="EA3C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 name="Google Shape;62;p34"/>
          <p:cNvPicPr preferRelativeResize="0"/>
          <p:nvPr/>
        </p:nvPicPr>
        <p:blipFill rotWithShape="1">
          <a:blip r:embed="rId2">
            <a:alphaModFix/>
          </a:blip>
          <a:srcRect b="0" l="22127" r="22121" t="0"/>
          <a:stretch/>
        </p:blipFill>
        <p:spPr>
          <a:xfrm>
            <a:off x="8512376" y="4042450"/>
            <a:ext cx="307625" cy="55179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Head">
  <p:cSld name="CUSTOM">
    <p:spTree>
      <p:nvGrpSpPr>
        <p:cNvPr id="63" name="Shape 63"/>
        <p:cNvGrpSpPr/>
        <p:nvPr/>
      </p:nvGrpSpPr>
      <p:grpSpPr>
        <a:xfrm>
          <a:off x="0" y="0"/>
          <a:ext cx="0" cy="0"/>
          <a:chOff x="0" y="0"/>
          <a:chExt cx="0" cy="0"/>
        </a:xfrm>
      </p:grpSpPr>
      <p:sp>
        <p:nvSpPr>
          <p:cNvPr id="64" name="Google Shape;64;p35"/>
          <p:cNvSpPr txBox="1"/>
          <p:nvPr>
            <p:ph type="title"/>
          </p:nvPr>
        </p:nvSpPr>
        <p:spPr>
          <a:xfrm>
            <a:off x="1047475" y="355075"/>
            <a:ext cx="5511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65" name="Google Shape;65;p35"/>
          <p:cNvPicPr preferRelativeResize="0"/>
          <p:nvPr/>
        </p:nvPicPr>
        <p:blipFill rotWithShape="1">
          <a:blip r:embed="rId2">
            <a:alphaModFix/>
          </a:blip>
          <a:srcRect b="0" l="22127" r="22121" t="0"/>
          <a:stretch/>
        </p:blipFill>
        <p:spPr>
          <a:xfrm>
            <a:off x="432551" y="365525"/>
            <a:ext cx="307625" cy="55179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All">
  <p:cSld name="CUSTOM_1">
    <p:bg>
      <p:bgPr>
        <a:solidFill>
          <a:srgbClr val="EFEFEF"/>
        </a:solidFill>
      </p:bgPr>
    </p:bg>
    <p:spTree>
      <p:nvGrpSpPr>
        <p:cNvPr id="66" name="Shape 6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solidFill>
          <a:srgbClr val="F4F4F2"/>
        </a:solidFill>
      </p:bgPr>
    </p:bg>
    <p:spTree>
      <p:nvGrpSpPr>
        <p:cNvPr id="67" name="Shape 67"/>
        <p:cNvGrpSpPr/>
        <p:nvPr/>
      </p:nvGrpSpPr>
      <p:grpSpPr>
        <a:xfrm>
          <a:off x="0" y="0"/>
          <a:ext cx="0" cy="0"/>
          <a:chOff x="0" y="0"/>
          <a:chExt cx="0" cy="0"/>
        </a:xfrm>
      </p:grpSpPr>
      <p:cxnSp>
        <p:nvCxnSpPr>
          <p:cNvPr id="68" name="Google Shape;68;p37"/>
          <p:cNvCxnSpPr/>
          <p:nvPr/>
        </p:nvCxnSpPr>
        <p:spPr>
          <a:xfrm>
            <a:off x="370285" y="511680"/>
            <a:ext cx="7461300" cy="0"/>
          </a:xfrm>
          <a:prstGeom prst="straightConnector1">
            <a:avLst/>
          </a:prstGeom>
          <a:noFill/>
          <a:ln cap="flat" cmpd="sng" w="12700">
            <a:solidFill>
              <a:srgbClr val="EA3C29"/>
            </a:solidFill>
            <a:prstDash val="solid"/>
            <a:miter lim="8000"/>
            <a:headEnd len="sm" w="sm" type="none"/>
            <a:tailEnd len="sm" w="sm" type="none"/>
          </a:ln>
        </p:spPr>
      </p:cxnSp>
      <p:sp>
        <p:nvSpPr>
          <p:cNvPr id="69" name="Google Shape;69;p37"/>
          <p:cNvSpPr txBox="1"/>
          <p:nvPr>
            <p:ph idx="1" type="body"/>
          </p:nvPr>
        </p:nvSpPr>
        <p:spPr>
          <a:xfrm>
            <a:off x="8442667" y="4781263"/>
            <a:ext cx="352200" cy="245400"/>
          </a:xfrm>
          <a:prstGeom prst="rect">
            <a:avLst/>
          </a:prstGeom>
          <a:noFill/>
          <a:ln>
            <a:noFill/>
          </a:ln>
        </p:spPr>
        <p:txBody>
          <a:bodyPr anchorCtr="0" anchor="t" bIns="68575" lIns="68575" spcFirstLastPara="1" rIns="68575" wrap="square" tIns="68575">
            <a:noAutofit/>
          </a:bodyPr>
          <a:lstStyle>
            <a:lvl1pPr indent="-228600" lvl="0" marL="457200" marR="0" algn="r">
              <a:lnSpc>
                <a:spcPct val="90000"/>
              </a:lnSpc>
              <a:spcBef>
                <a:spcPts val="800"/>
              </a:spcBef>
              <a:spcAft>
                <a:spcPts val="0"/>
              </a:spcAft>
              <a:buClr>
                <a:srgbClr val="595959"/>
              </a:buClr>
              <a:buSzPts val="1100"/>
              <a:buFont typeface="Arial"/>
              <a:buNone/>
              <a:defRPr b="0" i="1" sz="1700" u="none" cap="none" strike="noStrike">
                <a:solidFill>
                  <a:srgbClr val="595959"/>
                </a:solidFill>
                <a:latin typeface="Calibri"/>
                <a:ea typeface="Calibri"/>
                <a:cs typeface="Calibri"/>
                <a:sym typeface="Calibri"/>
              </a:defRPr>
            </a:lvl1pPr>
            <a:lvl2pPr indent="-342900" lvl="1" marL="914400" marR="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8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800"/>
              </a:spcBef>
              <a:spcAft>
                <a:spcPts val="8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0" name="Google Shape;70;p37"/>
          <p:cNvSpPr txBox="1"/>
          <p:nvPr>
            <p:ph idx="2" type="body"/>
          </p:nvPr>
        </p:nvSpPr>
        <p:spPr>
          <a:xfrm>
            <a:off x="317913" y="266470"/>
            <a:ext cx="3349200" cy="233700"/>
          </a:xfrm>
          <a:prstGeom prst="rect">
            <a:avLst/>
          </a:prstGeom>
          <a:noFill/>
          <a:ln>
            <a:noFill/>
          </a:ln>
        </p:spPr>
        <p:txBody>
          <a:bodyPr anchorCtr="0" anchor="t" bIns="68575" lIns="68575" spcFirstLastPara="1" rIns="68575" wrap="square" tIns="68575">
            <a:noAutofit/>
          </a:bodyPr>
          <a:lstStyle>
            <a:lvl1pPr indent="-228600" lvl="0" marL="457200" marR="0" algn="l">
              <a:lnSpc>
                <a:spcPct val="90000"/>
              </a:lnSpc>
              <a:spcBef>
                <a:spcPts val="800"/>
              </a:spcBef>
              <a:spcAft>
                <a:spcPts val="0"/>
              </a:spcAft>
              <a:buClr>
                <a:srgbClr val="7F7F7F"/>
              </a:buClr>
              <a:buSzPts val="1100"/>
              <a:buFont typeface="Arial"/>
              <a:buNone/>
              <a:defRPr b="0" i="1" sz="1700" u="none" cap="none" strike="noStrike">
                <a:solidFill>
                  <a:srgbClr val="7F7F7F"/>
                </a:solidFill>
                <a:latin typeface="Calibri"/>
                <a:ea typeface="Calibri"/>
                <a:cs typeface="Calibri"/>
                <a:sym typeface="Calibri"/>
              </a:defRPr>
            </a:lvl1pPr>
            <a:lvl2pPr indent="-342900" lvl="1" marL="914400" marR="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8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800"/>
              </a:spcBef>
              <a:spcAft>
                <a:spcPts val="8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71" name="Google Shape;71;p37"/>
          <p:cNvPicPr preferRelativeResize="0"/>
          <p:nvPr/>
        </p:nvPicPr>
        <p:blipFill>
          <a:blip r:embed="rId2">
            <a:alphaModFix/>
          </a:blip>
          <a:stretch>
            <a:fillRect/>
          </a:stretch>
        </p:blipFill>
        <p:spPr>
          <a:xfrm>
            <a:off x="8370801" y="0"/>
            <a:ext cx="773202" cy="77320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26"/>
          <p:cNvSpPr txBox="1"/>
          <p:nvPr>
            <p:ph type="title"/>
          </p:nvPr>
        </p:nvSpPr>
        <p:spPr>
          <a:xfrm>
            <a:off x="311700" y="1371250"/>
            <a:ext cx="5511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26"/>
          <p:cNvSpPr txBox="1"/>
          <p:nvPr>
            <p:ph idx="1" type="body"/>
          </p:nvPr>
        </p:nvSpPr>
        <p:spPr>
          <a:xfrm>
            <a:off x="311700" y="2116825"/>
            <a:ext cx="5511900" cy="24054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800"/>
              </a:spcAft>
              <a:buSzPts val="1400"/>
              <a:buChar char="■"/>
              <a:defRPr/>
            </a:lvl9pPr>
          </a:lstStyle>
          <a:p/>
        </p:txBody>
      </p:sp>
      <p:sp>
        <p:nvSpPr>
          <p:cNvPr id="19" name="Google Shape;1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26"/>
          <p:cNvPicPr preferRelativeResize="0"/>
          <p:nvPr/>
        </p:nvPicPr>
        <p:blipFill rotWithShape="1">
          <a:blip r:embed="rId2">
            <a:alphaModFix/>
          </a:blip>
          <a:srcRect b="0" l="22127" r="22121" t="0"/>
          <a:stretch/>
        </p:blipFill>
        <p:spPr>
          <a:xfrm>
            <a:off x="432551" y="365525"/>
            <a:ext cx="307625" cy="5517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1" name="Shape 21"/>
        <p:cNvGrpSpPr/>
        <p:nvPr/>
      </p:nvGrpSpPr>
      <p:grpSpPr>
        <a:xfrm>
          <a:off x="0" y="0"/>
          <a:ext cx="0" cy="0"/>
          <a:chOff x="0" y="0"/>
          <a:chExt cx="0" cy="0"/>
        </a:xfrm>
      </p:grpSpPr>
      <p:sp>
        <p:nvSpPr>
          <p:cNvPr id="22" name="Google Shape;22;p2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 name="Google Shape;2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27"/>
          <p:cNvSpPr/>
          <p:nvPr/>
        </p:nvSpPr>
        <p:spPr>
          <a:xfrm rot="-5565116">
            <a:off x="6676360" y="-1713304"/>
            <a:ext cx="1499629" cy="13502658"/>
          </a:xfrm>
          <a:prstGeom prst="ellipse">
            <a:avLst/>
          </a:prstGeom>
          <a:solidFill>
            <a:srgbClr val="EA3C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 name="Google Shape;25;p27"/>
          <p:cNvPicPr preferRelativeResize="0"/>
          <p:nvPr/>
        </p:nvPicPr>
        <p:blipFill>
          <a:blip r:embed="rId2">
            <a:alphaModFix/>
          </a:blip>
          <a:stretch>
            <a:fillRect/>
          </a:stretch>
        </p:blipFill>
        <p:spPr>
          <a:xfrm>
            <a:off x="3385250" y="2683325"/>
            <a:ext cx="1979899" cy="19798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28"/>
          <p:cNvSpPr/>
          <p:nvPr/>
        </p:nvSpPr>
        <p:spPr>
          <a:xfrm rot="-5565116">
            <a:off x="6676360" y="-1713304"/>
            <a:ext cx="1499629" cy="13502658"/>
          </a:xfrm>
          <a:prstGeom prst="ellipse">
            <a:avLst/>
          </a:pr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p28"/>
          <p:cNvPicPr preferRelativeResize="0"/>
          <p:nvPr/>
        </p:nvPicPr>
        <p:blipFill rotWithShape="1">
          <a:blip r:embed="rId2">
            <a:alphaModFix/>
          </a:blip>
          <a:srcRect b="0" l="22127" r="22121" t="0"/>
          <a:stretch/>
        </p:blipFill>
        <p:spPr>
          <a:xfrm>
            <a:off x="432551" y="365525"/>
            <a:ext cx="307625" cy="55179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29"/>
          <p:cNvSpPr txBox="1"/>
          <p:nvPr>
            <p:ph type="title"/>
          </p:nvPr>
        </p:nvSpPr>
        <p:spPr>
          <a:xfrm>
            <a:off x="311700" y="1371250"/>
            <a:ext cx="5511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29"/>
          <p:cNvSpPr/>
          <p:nvPr/>
        </p:nvSpPr>
        <p:spPr>
          <a:xfrm rot="-5565116">
            <a:off x="6676360" y="-1713304"/>
            <a:ext cx="1499629" cy="13502658"/>
          </a:xfrm>
          <a:prstGeom prst="ellipse">
            <a:avLst/>
          </a:prstGeom>
          <a:solidFill>
            <a:srgbClr val="EA3C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 name="Google Shape;34;p29"/>
          <p:cNvPicPr preferRelativeResize="0"/>
          <p:nvPr/>
        </p:nvPicPr>
        <p:blipFill rotWithShape="1">
          <a:blip r:embed="rId2">
            <a:alphaModFix/>
          </a:blip>
          <a:srcRect b="0" l="22127" r="22121" t="0"/>
          <a:stretch/>
        </p:blipFill>
        <p:spPr>
          <a:xfrm>
            <a:off x="432551" y="365525"/>
            <a:ext cx="307625" cy="5517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Alt">
  <p:cSld name="TITLE_1">
    <p:spTree>
      <p:nvGrpSpPr>
        <p:cNvPr id="35" name="Shape 35"/>
        <p:cNvGrpSpPr/>
        <p:nvPr/>
      </p:nvGrpSpPr>
      <p:grpSpPr>
        <a:xfrm>
          <a:off x="0" y="0"/>
          <a:ext cx="0" cy="0"/>
          <a:chOff x="0" y="0"/>
          <a:chExt cx="0" cy="0"/>
        </a:xfrm>
      </p:grpSpPr>
      <p:sp>
        <p:nvSpPr>
          <p:cNvPr id="36" name="Google Shape;36;p30"/>
          <p:cNvSpPr/>
          <p:nvPr/>
        </p:nvSpPr>
        <p:spPr>
          <a:xfrm>
            <a:off x="-49000" y="-56725"/>
            <a:ext cx="9308400" cy="52824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0"/>
          <p:cNvSpPr txBox="1"/>
          <p:nvPr>
            <p:ph type="ctrTitle"/>
          </p:nvPr>
        </p:nvSpPr>
        <p:spPr>
          <a:xfrm>
            <a:off x="784650" y="1565375"/>
            <a:ext cx="4595700" cy="1265700"/>
          </a:xfrm>
          <a:prstGeom prst="rect">
            <a:avLst/>
          </a:prstGeom>
          <a:noFill/>
          <a:ln>
            <a:noFill/>
          </a:ln>
        </p:spPr>
        <p:txBody>
          <a:bodyPr anchorCtr="0" anchor="b" bIns="91425" lIns="0"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38" name="Google Shape;38;p30"/>
          <p:cNvSpPr txBox="1"/>
          <p:nvPr>
            <p:ph idx="1" type="subTitle"/>
          </p:nvPr>
        </p:nvSpPr>
        <p:spPr>
          <a:xfrm>
            <a:off x="784650" y="3087250"/>
            <a:ext cx="5521800" cy="792600"/>
          </a:xfrm>
          <a:prstGeom prst="rect">
            <a:avLst/>
          </a:prstGeom>
          <a:noFill/>
          <a:ln>
            <a:noFill/>
          </a:ln>
        </p:spPr>
        <p:txBody>
          <a:bodyPr anchorCtr="0" anchor="t" bIns="91425" lIns="0" spcFirstLastPara="1" rIns="91425" wrap="square" tIns="91425">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30"/>
          <p:cNvSpPr/>
          <p:nvPr/>
        </p:nvSpPr>
        <p:spPr>
          <a:xfrm rot="-2042890">
            <a:off x="7992939" y="-1369635"/>
            <a:ext cx="2769117" cy="3596441"/>
          </a:xfrm>
          <a:prstGeom prst="ellipse">
            <a:avLst/>
          </a:prstGeom>
          <a:solidFill>
            <a:srgbClr val="EA3C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p30"/>
          <p:cNvPicPr preferRelativeResize="0"/>
          <p:nvPr/>
        </p:nvPicPr>
        <p:blipFill rotWithShape="1">
          <a:blip r:embed="rId2">
            <a:alphaModFix/>
          </a:blip>
          <a:srcRect b="0" l="21669" r="21663" t="0"/>
          <a:stretch/>
        </p:blipFill>
        <p:spPr>
          <a:xfrm>
            <a:off x="784649" y="517825"/>
            <a:ext cx="310897" cy="548639"/>
          </a:xfrm>
          <a:prstGeom prst="rect">
            <a:avLst/>
          </a:prstGeom>
          <a:noFill/>
          <a:ln>
            <a:noFill/>
          </a:ln>
        </p:spPr>
      </p:pic>
      <p:pic>
        <p:nvPicPr>
          <p:cNvPr id="42" name="Google Shape;42;p30"/>
          <p:cNvPicPr preferRelativeResize="0"/>
          <p:nvPr/>
        </p:nvPicPr>
        <p:blipFill rotWithShape="1">
          <a:blip r:embed="rId3">
            <a:alphaModFix/>
          </a:blip>
          <a:srcRect b="0" l="0" r="0" t="0"/>
          <a:stretch/>
        </p:blipFill>
        <p:spPr>
          <a:xfrm rot="1826786">
            <a:off x="-3559672" y="3507768"/>
            <a:ext cx="6157616" cy="421266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3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5" name="Google Shape;45;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31"/>
          <p:cNvSpPr/>
          <p:nvPr/>
        </p:nvSpPr>
        <p:spPr>
          <a:xfrm rot="-5565116">
            <a:off x="6676360" y="-1713304"/>
            <a:ext cx="1499629" cy="13502658"/>
          </a:xfrm>
          <a:prstGeom prst="ellipse">
            <a:avLst/>
          </a:prstGeom>
          <a:solidFill>
            <a:srgbClr val="EA3C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1"/>
          <p:cNvPicPr preferRelativeResize="0"/>
          <p:nvPr/>
        </p:nvPicPr>
        <p:blipFill rotWithShape="1">
          <a:blip r:embed="rId2">
            <a:alphaModFix/>
          </a:blip>
          <a:srcRect b="0" l="22127" r="22121" t="0"/>
          <a:stretch/>
        </p:blipFill>
        <p:spPr>
          <a:xfrm>
            <a:off x="432551" y="365525"/>
            <a:ext cx="307625" cy="55179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sp>
        <p:nvSpPr>
          <p:cNvPr id="49" name="Google Shape;49;p32"/>
          <p:cNvSpPr txBox="1"/>
          <p:nvPr>
            <p:ph type="title"/>
          </p:nvPr>
        </p:nvSpPr>
        <p:spPr>
          <a:xfrm>
            <a:off x="311700" y="1371250"/>
            <a:ext cx="5511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2"/>
          <p:cNvSpPr txBox="1"/>
          <p:nvPr>
            <p:ph idx="1" type="body"/>
          </p:nvPr>
        </p:nvSpPr>
        <p:spPr>
          <a:xfrm>
            <a:off x="311700" y="2112264"/>
            <a:ext cx="3999900" cy="23124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800"/>
              </a:spcAft>
              <a:buSzPts val="1400"/>
              <a:buChar char="■"/>
              <a:defRPr/>
            </a:lvl9pPr>
          </a:lstStyle>
          <a:p/>
        </p:txBody>
      </p:sp>
      <p:sp>
        <p:nvSpPr>
          <p:cNvPr id="51" name="Google Shape;51;p32"/>
          <p:cNvSpPr txBox="1"/>
          <p:nvPr>
            <p:ph idx="2" type="body"/>
          </p:nvPr>
        </p:nvSpPr>
        <p:spPr>
          <a:xfrm>
            <a:off x="4832400" y="2112264"/>
            <a:ext cx="3999900" cy="23124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800"/>
              </a:spcBef>
              <a:spcAft>
                <a:spcPts val="0"/>
              </a:spcAft>
              <a:buSzPts val="1400"/>
              <a:buChar char="○"/>
              <a:defRPr/>
            </a:lvl2pPr>
            <a:lvl3pPr indent="-317500" lvl="2" marL="1371600" algn="l">
              <a:lnSpc>
                <a:spcPct val="100000"/>
              </a:lnSpc>
              <a:spcBef>
                <a:spcPts val="800"/>
              </a:spcBef>
              <a:spcAft>
                <a:spcPts val="0"/>
              </a:spcAft>
              <a:buSzPts val="1400"/>
              <a:buChar char="■"/>
              <a:defRPr/>
            </a:lvl3pPr>
            <a:lvl4pPr indent="-317500" lvl="3" marL="1828800" algn="l">
              <a:lnSpc>
                <a:spcPct val="100000"/>
              </a:lnSpc>
              <a:spcBef>
                <a:spcPts val="800"/>
              </a:spcBef>
              <a:spcAft>
                <a:spcPts val="0"/>
              </a:spcAft>
              <a:buSzPts val="1400"/>
              <a:buChar char="●"/>
              <a:defRPr/>
            </a:lvl4pPr>
            <a:lvl5pPr indent="-317500" lvl="4" marL="2286000" algn="l">
              <a:lnSpc>
                <a:spcPct val="100000"/>
              </a:lnSpc>
              <a:spcBef>
                <a:spcPts val="800"/>
              </a:spcBef>
              <a:spcAft>
                <a:spcPts val="0"/>
              </a:spcAft>
              <a:buSzPts val="1400"/>
              <a:buChar char="○"/>
              <a:defRPr/>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317500" lvl="7" marL="3657600" algn="l">
              <a:lnSpc>
                <a:spcPct val="100000"/>
              </a:lnSpc>
              <a:spcBef>
                <a:spcPts val="800"/>
              </a:spcBef>
              <a:spcAft>
                <a:spcPts val="0"/>
              </a:spcAft>
              <a:buSzPts val="1400"/>
              <a:buChar char="○"/>
              <a:defRPr/>
            </a:lvl8pPr>
            <a:lvl9pPr indent="-317500" lvl="8" marL="4114800" algn="l">
              <a:lnSpc>
                <a:spcPct val="100000"/>
              </a:lnSpc>
              <a:spcBef>
                <a:spcPts val="800"/>
              </a:spcBef>
              <a:spcAft>
                <a:spcPts val="800"/>
              </a:spcAft>
              <a:buSzPts val="1400"/>
              <a:buChar char="■"/>
              <a:defRPr/>
            </a:lvl9pPr>
          </a:lstStyle>
          <a:p/>
        </p:txBody>
      </p:sp>
      <p:sp>
        <p:nvSpPr>
          <p:cNvPr id="52" name="Google Shape;52;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3" name="Google Shape;53;p32"/>
          <p:cNvPicPr preferRelativeResize="0"/>
          <p:nvPr/>
        </p:nvPicPr>
        <p:blipFill rotWithShape="1">
          <a:blip r:embed="rId2">
            <a:alphaModFix/>
          </a:blip>
          <a:srcRect b="0" l="22127" r="22121" t="0"/>
          <a:stretch/>
        </p:blipFill>
        <p:spPr>
          <a:xfrm>
            <a:off x="432551" y="365525"/>
            <a:ext cx="307625" cy="55179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33"/>
          <p:cNvSpPr/>
          <p:nvPr/>
        </p:nvSpPr>
        <p:spPr>
          <a:xfrm rot="-5565116">
            <a:off x="6676360" y="-1713304"/>
            <a:ext cx="1499629" cy="13502658"/>
          </a:xfrm>
          <a:prstGeom prst="ellipse">
            <a:avLst/>
          </a:prstGeom>
          <a:solidFill>
            <a:srgbClr val="EA3C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b="1"/>
            </a:lvl1pPr>
          </a:lstStyle>
          <a:p/>
        </p:txBody>
      </p:sp>
      <p:sp>
        <p:nvSpPr>
          <p:cNvPr id="57" name="Google Shape;5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8" name="Google Shape;58;p33"/>
          <p:cNvPicPr preferRelativeResize="0"/>
          <p:nvPr/>
        </p:nvPicPr>
        <p:blipFill rotWithShape="1">
          <a:blip r:embed="rId2">
            <a:alphaModFix/>
          </a:blip>
          <a:srcRect b="0" l="22127" r="22121" t="0"/>
          <a:stretch/>
        </p:blipFill>
        <p:spPr>
          <a:xfrm>
            <a:off x="432551" y="365525"/>
            <a:ext cx="307625" cy="55179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311700" y="1371250"/>
            <a:ext cx="55119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9pPr>
          </a:lstStyle>
          <a:p/>
        </p:txBody>
      </p:sp>
      <p:sp>
        <p:nvSpPr>
          <p:cNvPr id="7" name="Google Shape;7;p24"/>
          <p:cNvSpPr txBox="1"/>
          <p:nvPr>
            <p:ph idx="1" type="body"/>
          </p:nvPr>
        </p:nvSpPr>
        <p:spPr>
          <a:xfrm>
            <a:off x="311700" y="2040625"/>
            <a:ext cx="5511900" cy="2405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dk2"/>
              </a:buClr>
              <a:buSzPts val="1800"/>
              <a:buFont typeface="Helvetica Neue"/>
              <a:buChar char="●"/>
              <a:defRPr b="0" i="0" sz="1800" u="none" cap="none" strike="noStrike">
                <a:solidFill>
                  <a:schemeClr val="dk2"/>
                </a:solidFill>
                <a:latin typeface="Helvetica Neue"/>
                <a:ea typeface="Helvetica Neue"/>
                <a:cs typeface="Helvetica Neue"/>
                <a:sym typeface="Helvetica Neue"/>
              </a:defRPr>
            </a:lvl1pPr>
            <a:lvl2pPr indent="-317500" lvl="1" marL="914400" marR="0" rtl="0" algn="l">
              <a:lnSpc>
                <a:spcPct val="100000"/>
              </a:lnSpc>
              <a:spcBef>
                <a:spcPts val="80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rtl="0" algn="l">
              <a:lnSpc>
                <a:spcPct val="100000"/>
              </a:lnSpc>
              <a:spcBef>
                <a:spcPts val="80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rtl="0" algn="l">
              <a:lnSpc>
                <a:spcPct val="100000"/>
              </a:lnSpc>
              <a:spcBef>
                <a:spcPts val="80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rtl="0" algn="l">
              <a:lnSpc>
                <a:spcPct val="100000"/>
              </a:lnSpc>
              <a:spcBef>
                <a:spcPts val="80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rtl="0" algn="l">
              <a:lnSpc>
                <a:spcPct val="100000"/>
              </a:lnSpc>
              <a:spcBef>
                <a:spcPts val="80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rtl="0" algn="l">
              <a:lnSpc>
                <a:spcPct val="100000"/>
              </a:lnSpc>
              <a:spcBef>
                <a:spcPts val="80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rtl="0" algn="l">
              <a:lnSpc>
                <a:spcPct val="100000"/>
              </a:lnSpc>
              <a:spcBef>
                <a:spcPts val="80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rtl="0" algn="l">
              <a:lnSpc>
                <a:spcPct val="100000"/>
              </a:lnSpc>
              <a:spcBef>
                <a:spcPts val="800"/>
              </a:spcBef>
              <a:spcAft>
                <a:spcPts val="80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8" name="Google Shape;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7.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18.png"/><Relationship Id="rId5"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2.png"/><Relationship Id="rId4" Type="http://schemas.openxmlformats.org/officeDocument/2006/relationships/image" Target="../media/image2.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hyperlink" Target="https://jonathanscottj.zendesk.com/hc/en-us" TargetMode="External"/><Relationship Id="rId5" Type="http://schemas.openxmlformats.org/officeDocument/2006/relationships/hyperlink" Target="mailto:enduser@jonathanscottj.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75" name="Shape 75"/>
        <p:cNvGrpSpPr/>
        <p:nvPr/>
      </p:nvGrpSpPr>
      <p:grpSpPr>
        <a:xfrm>
          <a:off x="0" y="0"/>
          <a:ext cx="0" cy="0"/>
          <a:chOff x="0" y="0"/>
          <a:chExt cx="0" cy="0"/>
        </a:xfrm>
      </p:grpSpPr>
      <p:sp>
        <p:nvSpPr>
          <p:cNvPr id="76" name="Google Shape;76;p1"/>
          <p:cNvSpPr txBox="1"/>
          <p:nvPr>
            <p:ph type="ctrTitle"/>
          </p:nvPr>
        </p:nvSpPr>
        <p:spPr>
          <a:xfrm>
            <a:off x="784650" y="1545450"/>
            <a:ext cx="4595700" cy="2052600"/>
          </a:xfrm>
          <a:prstGeom prst="rect">
            <a:avLst/>
          </a:prstGeom>
          <a:noFill/>
          <a:ln>
            <a:noFill/>
          </a:ln>
        </p:spPr>
        <p:txBody>
          <a:bodyPr anchorCtr="0" anchor="b" bIns="91425" lIns="0" spcFirstLastPara="1" rIns="91425" wrap="square" tIns="91425">
            <a:noAutofit/>
          </a:bodyPr>
          <a:lstStyle/>
          <a:p>
            <a:pPr indent="0" lvl="0" marL="0" rtl="0" algn="l">
              <a:lnSpc>
                <a:spcPct val="100000"/>
              </a:lnSpc>
              <a:spcBef>
                <a:spcPts val="0"/>
              </a:spcBef>
              <a:spcAft>
                <a:spcPts val="0"/>
              </a:spcAft>
              <a:buSzPts val="3600"/>
              <a:buNone/>
            </a:pPr>
            <a:r>
              <a:rPr lang="en"/>
              <a:t>Zendesk Plan for Company B</a:t>
            </a:r>
            <a:endParaRPr/>
          </a:p>
        </p:txBody>
      </p:sp>
      <p:sp>
        <p:nvSpPr>
          <p:cNvPr id="77" name="Google Shape;77;p1"/>
          <p:cNvSpPr txBox="1"/>
          <p:nvPr>
            <p:ph idx="1" type="subTitle"/>
          </p:nvPr>
        </p:nvSpPr>
        <p:spPr>
          <a:xfrm>
            <a:off x="784650" y="3671675"/>
            <a:ext cx="5521800" cy="7926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SzPts val="1400"/>
              <a:buNone/>
            </a:pPr>
            <a:r>
              <a:rPr lang="en"/>
              <a:t>Jonathan Scott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0"/>
          <p:cNvSpPr txBox="1"/>
          <p:nvPr>
            <p:ph type="title"/>
          </p:nvPr>
        </p:nvSpPr>
        <p:spPr>
          <a:xfrm>
            <a:off x="0" y="0"/>
            <a:ext cx="91440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Gathering specific data at Case creation</a:t>
            </a:r>
            <a:endParaRPr/>
          </a:p>
        </p:txBody>
      </p:sp>
      <p:sp>
        <p:nvSpPr>
          <p:cNvPr id="141" name="Google Shape;141;p10"/>
          <p:cNvSpPr txBox="1"/>
          <p:nvPr/>
        </p:nvSpPr>
        <p:spPr>
          <a:xfrm>
            <a:off x="1836750" y="841800"/>
            <a:ext cx="5470500" cy="235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Goals: </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Knowing who the case requester is and what</a:t>
            </a:r>
            <a:r>
              <a:rPr lang="en">
                <a:latin typeface="Helvetica Neue"/>
                <a:ea typeface="Helvetica Neue"/>
                <a:cs typeface="Helvetica Neue"/>
                <a:sym typeface="Helvetica Neue"/>
              </a:rPr>
              <a:t> </a:t>
            </a:r>
            <a:r>
              <a:rPr b="0" i="0" lang="en" sz="1400" u="none" cap="none" strike="noStrike">
                <a:solidFill>
                  <a:srgbClr val="000000"/>
                </a:solidFill>
                <a:latin typeface="Helvetica Neue"/>
                <a:ea typeface="Helvetica Neue"/>
                <a:cs typeface="Helvetica Neue"/>
                <a:sym typeface="Helvetica Neue"/>
              </a:rPr>
              <a:t>account they are associated with when case is submitted.</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Create specific fields for requesters to fill out at case creation.</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This will reduce the amount of time taken to resolve cases and reduce the number of contacts needed</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1"/>
          <p:cNvSpPr txBox="1"/>
          <p:nvPr>
            <p:ph idx="4294967295" type="title"/>
          </p:nvPr>
        </p:nvSpPr>
        <p:spPr>
          <a:xfrm>
            <a:off x="844550" y="423975"/>
            <a:ext cx="6844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Proactive Organization/User Creation</a:t>
            </a:r>
            <a:endParaRPr sz="2400"/>
          </a:p>
        </p:txBody>
      </p:sp>
      <p:sp>
        <p:nvSpPr>
          <p:cNvPr id="147" name="Google Shape;147;p11"/>
          <p:cNvSpPr txBox="1"/>
          <p:nvPr/>
        </p:nvSpPr>
        <p:spPr>
          <a:xfrm>
            <a:off x="6594925" y="1636650"/>
            <a:ext cx="2480700" cy="18702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Payers are asked for Support contacts and email domains of users during implementation.</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End-users and Organizations are created before any issues are reported.</a:t>
            </a:r>
            <a:endParaRPr b="0" i="0" sz="1400" u="none" cap="none" strike="noStrike">
              <a:solidFill>
                <a:srgbClr val="000000"/>
              </a:solidFill>
              <a:latin typeface="Helvetica Neue"/>
              <a:ea typeface="Helvetica Neue"/>
              <a:cs typeface="Helvetica Neue"/>
              <a:sym typeface="Helvetica Neue"/>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pic>
        <p:nvPicPr>
          <p:cNvPr id="148" name="Google Shape;148;p11"/>
          <p:cNvPicPr preferRelativeResize="0"/>
          <p:nvPr/>
        </p:nvPicPr>
        <p:blipFill rotWithShape="1">
          <a:blip r:embed="rId3">
            <a:alphaModFix/>
          </a:blip>
          <a:srcRect b="0" l="0" r="0" t="0"/>
          <a:stretch/>
        </p:blipFill>
        <p:spPr>
          <a:xfrm>
            <a:off x="87025" y="1080746"/>
            <a:ext cx="3271500" cy="1969550"/>
          </a:xfrm>
          <a:prstGeom prst="rect">
            <a:avLst/>
          </a:prstGeom>
          <a:noFill/>
          <a:ln>
            <a:noFill/>
          </a:ln>
        </p:spPr>
      </p:pic>
      <p:pic>
        <p:nvPicPr>
          <p:cNvPr id="149" name="Google Shape;149;p11"/>
          <p:cNvPicPr preferRelativeResize="0"/>
          <p:nvPr/>
        </p:nvPicPr>
        <p:blipFill rotWithShape="1">
          <a:blip r:embed="rId4">
            <a:alphaModFix/>
          </a:blip>
          <a:srcRect b="0" l="0" r="0" t="0"/>
          <a:stretch/>
        </p:blipFill>
        <p:spPr>
          <a:xfrm>
            <a:off x="3269000" y="2516175"/>
            <a:ext cx="3271501" cy="19984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2"/>
          <p:cNvSpPr txBox="1"/>
          <p:nvPr>
            <p:ph idx="4294967295" type="title"/>
          </p:nvPr>
        </p:nvSpPr>
        <p:spPr>
          <a:xfrm>
            <a:off x="844550" y="423975"/>
            <a:ext cx="6844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Zendesk Guide- Routes to Support</a:t>
            </a:r>
            <a:endParaRPr sz="2400"/>
          </a:p>
        </p:txBody>
      </p:sp>
      <p:pic>
        <p:nvPicPr>
          <p:cNvPr id="155" name="Google Shape;155;p12"/>
          <p:cNvPicPr preferRelativeResize="0"/>
          <p:nvPr/>
        </p:nvPicPr>
        <p:blipFill rotWithShape="1">
          <a:blip r:embed="rId3">
            <a:alphaModFix/>
          </a:blip>
          <a:srcRect b="0" l="0" r="0" t="0"/>
          <a:stretch/>
        </p:blipFill>
        <p:spPr>
          <a:xfrm>
            <a:off x="452075" y="1790250"/>
            <a:ext cx="3073400" cy="1563000"/>
          </a:xfrm>
          <a:prstGeom prst="rect">
            <a:avLst/>
          </a:prstGeom>
          <a:noFill/>
          <a:ln>
            <a:noFill/>
          </a:ln>
        </p:spPr>
      </p:pic>
      <p:sp>
        <p:nvSpPr>
          <p:cNvPr id="156" name="Google Shape;156;p12"/>
          <p:cNvSpPr txBox="1"/>
          <p:nvPr/>
        </p:nvSpPr>
        <p:spPr>
          <a:xfrm>
            <a:off x="1628975" y="3353250"/>
            <a:ext cx="660600" cy="27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OR</a:t>
            </a:r>
            <a:endParaRPr b="0" i="0" sz="1400" u="none" cap="none" strike="noStrike">
              <a:solidFill>
                <a:srgbClr val="000000"/>
              </a:solidFill>
              <a:latin typeface="Helvetica Neue"/>
              <a:ea typeface="Helvetica Neue"/>
              <a:cs typeface="Helvetica Neue"/>
              <a:sym typeface="Helvetica Neue"/>
            </a:endParaRPr>
          </a:p>
        </p:txBody>
      </p:sp>
      <p:sp>
        <p:nvSpPr>
          <p:cNvPr id="157" name="Google Shape;157;p12"/>
          <p:cNvSpPr txBox="1"/>
          <p:nvPr/>
        </p:nvSpPr>
        <p:spPr>
          <a:xfrm>
            <a:off x="756300" y="3855700"/>
            <a:ext cx="2906400" cy="104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SSO Login</a:t>
            </a:r>
            <a:r>
              <a:rPr lang="en">
                <a:latin typeface="Helvetica Neue"/>
                <a:ea typeface="Helvetica Neue"/>
                <a:cs typeface="Helvetica Neue"/>
                <a:sym typeface="Helvetica Neue"/>
              </a:rPr>
              <a:t> </a:t>
            </a:r>
            <a:r>
              <a:rPr b="0" i="0" lang="en" sz="1400" u="none" cap="none" strike="noStrike">
                <a:solidFill>
                  <a:srgbClr val="000000"/>
                </a:solidFill>
                <a:latin typeface="Helvetica Neue"/>
                <a:ea typeface="Helvetica Neue"/>
                <a:cs typeface="Helvetica Neue"/>
                <a:sym typeface="Helvetica Neue"/>
              </a:rPr>
              <a:t>via JSON token</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3"/>
          <p:cNvSpPr txBox="1"/>
          <p:nvPr>
            <p:ph idx="4294967295" type="title"/>
          </p:nvPr>
        </p:nvSpPr>
        <p:spPr>
          <a:xfrm>
            <a:off x="844550" y="423975"/>
            <a:ext cx="6844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Case fields</a:t>
            </a:r>
            <a:endParaRPr sz="2400"/>
          </a:p>
        </p:txBody>
      </p:sp>
      <p:sp>
        <p:nvSpPr>
          <p:cNvPr id="163" name="Google Shape;163;p13"/>
          <p:cNvSpPr txBox="1"/>
          <p:nvPr/>
        </p:nvSpPr>
        <p:spPr>
          <a:xfrm>
            <a:off x="5077700" y="1636650"/>
            <a:ext cx="2480700" cy="18702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Via website case creation and Zendesk Widget</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Allows for customized fields to be filled out by the end user at case creation</a:t>
            </a:r>
            <a:endParaRPr b="0" i="0" sz="1400" u="none" cap="none" strike="noStrike">
              <a:solidFill>
                <a:srgbClr val="000000"/>
              </a:solidFill>
              <a:latin typeface="Helvetica Neue"/>
              <a:ea typeface="Helvetica Neue"/>
              <a:cs typeface="Helvetica Neue"/>
              <a:sym typeface="Helvetica Neue"/>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pic>
        <p:nvPicPr>
          <p:cNvPr id="164" name="Google Shape;164;p13"/>
          <p:cNvPicPr preferRelativeResize="0"/>
          <p:nvPr/>
        </p:nvPicPr>
        <p:blipFill rotWithShape="1">
          <a:blip r:embed="rId3">
            <a:alphaModFix/>
          </a:blip>
          <a:srcRect b="0" l="0" r="0" t="0"/>
          <a:stretch/>
        </p:blipFill>
        <p:spPr>
          <a:xfrm>
            <a:off x="1282250" y="996675"/>
            <a:ext cx="3002902" cy="3842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4"/>
          <p:cNvSpPr txBox="1"/>
          <p:nvPr>
            <p:ph type="title"/>
          </p:nvPr>
        </p:nvSpPr>
        <p:spPr>
          <a:xfrm>
            <a:off x="311700" y="1371250"/>
            <a:ext cx="5511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Custom Zendesk Statuses</a:t>
            </a:r>
            <a:endParaRPr sz="2400"/>
          </a:p>
          <a:p>
            <a:pPr indent="0" lvl="0" marL="0" rtl="0" algn="l">
              <a:lnSpc>
                <a:spcPct val="100000"/>
              </a:lnSpc>
              <a:spcBef>
                <a:spcPts val="0"/>
              </a:spcBef>
              <a:spcAft>
                <a:spcPts val="0"/>
              </a:spcAft>
              <a:buSzPts val="2800"/>
              <a:buNone/>
            </a:pPr>
            <a:r>
              <a:t/>
            </a:r>
            <a:endParaRPr/>
          </a:p>
        </p:txBody>
      </p:sp>
      <p:pic>
        <p:nvPicPr>
          <p:cNvPr id="170" name="Google Shape;170;p14"/>
          <p:cNvPicPr preferRelativeResize="0"/>
          <p:nvPr/>
        </p:nvPicPr>
        <p:blipFill rotWithShape="1">
          <a:blip r:embed="rId3">
            <a:alphaModFix/>
          </a:blip>
          <a:srcRect b="0" l="0" r="0" t="0"/>
          <a:stretch/>
        </p:blipFill>
        <p:spPr>
          <a:xfrm>
            <a:off x="152400" y="944850"/>
            <a:ext cx="6106650" cy="2019825"/>
          </a:xfrm>
          <a:prstGeom prst="rect">
            <a:avLst/>
          </a:prstGeom>
          <a:noFill/>
          <a:ln>
            <a:noFill/>
          </a:ln>
        </p:spPr>
      </p:pic>
      <p:pic>
        <p:nvPicPr>
          <p:cNvPr id="171" name="Google Shape;171;p14"/>
          <p:cNvPicPr preferRelativeResize="0"/>
          <p:nvPr/>
        </p:nvPicPr>
        <p:blipFill rotWithShape="1">
          <a:blip r:embed="rId4">
            <a:alphaModFix/>
          </a:blip>
          <a:srcRect b="0" l="0" r="0" t="0"/>
          <a:stretch/>
        </p:blipFill>
        <p:spPr>
          <a:xfrm>
            <a:off x="4377550" y="3026350"/>
            <a:ext cx="4662800" cy="1927900"/>
          </a:xfrm>
          <a:prstGeom prst="rect">
            <a:avLst/>
          </a:prstGeom>
          <a:noFill/>
          <a:ln>
            <a:noFill/>
          </a:ln>
        </p:spPr>
      </p:pic>
      <p:sp>
        <p:nvSpPr>
          <p:cNvPr id="172" name="Google Shape;172;p14"/>
          <p:cNvSpPr txBox="1"/>
          <p:nvPr/>
        </p:nvSpPr>
        <p:spPr>
          <a:xfrm>
            <a:off x="236025" y="3201875"/>
            <a:ext cx="3896700" cy="174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Allows for custom customer facing statuses that give end users more specific information on the status of their case (being looked at by Product, pending solve at next release, etc)</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5"/>
          <p:cNvSpPr txBox="1"/>
          <p:nvPr>
            <p:ph type="title"/>
          </p:nvPr>
        </p:nvSpPr>
        <p:spPr>
          <a:xfrm>
            <a:off x="0" y="0"/>
            <a:ext cx="91440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Integrations</a:t>
            </a:r>
            <a:endParaRPr/>
          </a:p>
        </p:txBody>
      </p:sp>
      <p:sp>
        <p:nvSpPr>
          <p:cNvPr id="178" name="Google Shape;178;p15"/>
          <p:cNvSpPr txBox="1"/>
          <p:nvPr/>
        </p:nvSpPr>
        <p:spPr>
          <a:xfrm>
            <a:off x="1836750" y="841800"/>
            <a:ext cx="5470500" cy="235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Goals: </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Facilitate the flow of data between Zendesk and other tools used by the Operations and Engineering teams to minimize the time needed to gather the data and provide quicker responses and resolutions to end users</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6"/>
          <p:cNvSpPr txBox="1"/>
          <p:nvPr>
            <p:ph idx="4294967295" type="title"/>
          </p:nvPr>
        </p:nvSpPr>
        <p:spPr>
          <a:xfrm>
            <a:off x="844550" y="423975"/>
            <a:ext cx="6844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SalesForce &gt; Zendesk Integration</a:t>
            </a:r>
            <a:endParaRPr sz="2400"/>
          </a:p>
        </p:txBody>
      </p:sp>
      <p:pic>
        <p:nvPicPr>
          <p:cNvPr id="184" name="Google Shape;184;p16"/>
          <p:cNvPicPr preferRelativeResize="0"/>
          <p:nvPr/>
        </p:nvPicPr>
        <p:blipFill rotWithShape="1">
          <a:blip r:embed="rId3">
            <a:alphaModFix/>
          </a:blip>
          <a:srcRect b="0" l="0" r="0" t="0"/>
          <a:stretch/>
        </p:blipFill>
        <p:spPr>
          <a:xfrm>
            <a:off x="844546" y="908475"/>
            <a:ext cx="3790999" cy="2167750"/>
          </a:xfrm>
          <a:prstGeom prst="rect">
            <a:avLst/>
          </a:prstGeom>
          <a:noFill/>
          <a:ln>
            <a:noFill/>
          </a:ln>
        </p:spPr>
      </p:pic>
      <p:pic>
        <p:nvPicPr>
          <p:cNvPr id="185" name="Google Shape;185;p16"/>
          <p:cNvPicPr preferRelativeResize="0"/>
          <p:nvPr/>
        </p:nvPicPr>
        <p:blipFill rotWithShape="1">
          <a:blip r:embed="rId4">
            <a:alphaModFix/>
          </a:blip>
          <a:srcRect b="0" l="0" r="0" t="0"/>
          <a:stretch/>
        </p:blipFill>
        <p:spPr>
          <a:xfrm>
            <a:off x="4680095" y="927913"/>
            <a:ext cx="4203654" cy="2128873"/>
          </a:xfrm>
          <a:prstGeom prst="rect">
            <a:avLst/>
          </a:prstGeom>
          <a:noFill/>
          <a:ln>
            <a:noFill/>
          </a:ln>
        </p:spPr>
      </p:pic>
      <p:sp>
        <p:nvSpPr>
          <p:cNvPr id="186" name="Google Shape;186;p16"/>
          <p:cNvSpPr txBox="1"/>
          <p:nvPr/>
        </p:nvSpPr>
        <p:spPr>
          <a:xfrm>
            <a:off x="4680100" y="3076225"/>
            <a:ext cx="4203600" cy="2128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Be able to pull account specific data directly from SalesForce into Zendesk.</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Contact name</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CSM Name</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IM Name</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VIP Account identifier</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Projected Revenue</a:t>
            </a:r>
            <a:endParaRPr b="0" i="0" sz="1400" u="none" cap="none" strike="noStrike">
              <a:solidFill>
                <a:srgbClr val="000000"/>
              </a:solidFill>
              <a:latin typeface="Helvetica Neue"/>
              <a:ea typeface="Helvetica Neue"/>
              <a:cs typeface="Helvetica Neue"/>
              <a:sym typeface="Helvetica Neue"/>
            </a:endParaRPr>
          </a:p>
        </p:txBody>
      </p:sp>
      <p:pic>
        <p:nvPicPr>
          <p:cNvPr id="187" name="Google Shape;187;p16"/>
          <p:cNvPicPr preferRelativeResize="0"/>
          <p:nvPr/>
        </p:nvPicPr>
        <p:blipFill rotWithShape="1">
          <a:blip r:embed="rId5">
            <a:alphaModFix/>
          </a:blip>
          <a:srcRect b="0" l="0" r="0" t="0"/>
          <a:stretch/>
        </p:blipFill>
        <p:spPr>
          <a:xfrm>
            <a:off x="844550" y="3076225"/>
            <a:ext cx="3738466" cy="2128850"/>
          </a:xfrm>
          <a:prstGeom prst="rect">
            <a:avLst/>
          </a:prstGeom>
          <a:noFill/>
          <a:ln>
            <a:noFill/>
          </a:ln>
        </p:spPr>
      </p:pic>
      <p:sp>
        <p:nvSpPr>
          <p:cNvPr id="188" name="Google Shape;188;p16"/>
          <p:cNvSpPr txBox="1"/>
          <p:nvPr/>
        </p:nvSpPr>
        <p:spPr>
          <a:xfrm>
            <a:off x="4934200" y="4638050"/>
            <a:ext cx="4209900" cy="56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Helvetica Neue"/>
                <a:ea typeface="Helvetica Neue"/>
                <a:cs typeface="Helvetica Neue"/>
                <a:sym typeface="Helvetica Neue"/>
              </a:rPr>
              <a:t>Note: Sales Operations will only allow read-only access to SalesForce</a:t>
            </a:r>
            <a:endParaRPr b="1" i="0" sz="1400" u="none" cap="none" strike="noStrike">
              <a:solidFill>
                <a:srgbClr val="FF0000"/>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7"/>
          <p:cNvSpPr txBox="1"/>
          <p:nvPr>
            <p:ph type="title"/>
          </p:nvPr>
        </p:nvSpPr>
        <p:spPr>
          <a:xfrm>
            <a:off x="1472875" y="241225"/>
            <a:ext cx="5511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Zendesk &gt; JIRA Integration (Case Fields)</a:t>
            </a:r>
            <a:endParaRPr sz="2400"/>
          </a:p>
          <a:p>
            <a:pPr indent="0" lvl="0" marL="0" rtl="0" algn="l">
              <a:lnSpc>
                <a:spcPct val="100000"/>
              </a:lnSpc>
              <a:spcBef>
                <a:spcPts val="0"/>
              </a:spcBef>
              <a:spcAft>
                <a:spcPts val="0"/>
              </a:spcAft>
              <a:buSzPts val="2800"/>
              <a:buNone/>
            </a:pPr>
            <a:r>
              <a:t/>
            </a:r>
            <a:endParaRPr/>
          </a:p>
        </p:txBody>
      </p:sp>
      <p:pic>
        <p:nvPicPr>
          <p:cNvPr id="194" name="Google Shape;194;p17"/>
          <p:cNvPicPr preferRelativeResize="0"/>
          <p:nvPr/>
        </p:nvPicPr>
        <p:blipFill rotWithShape="1">
          <a:blip r:embed="rId3">
            <a:alphaModFix/>
          </a:blip>
          <a:srcRect b="0" l="0" r="0" t="0"/>
          <a:stretch/>
        </p:blipFill>
        <p:spPr>
          <a:xfrm>
            <a:off x="3839725" y="2801075"/>
            <a:ext cx="5250274" cy="2136725"/>
          </a:xfrm>
          <a:prstGeom prst="rect">
            <a:avLst/>
          </a:prstGeom>
          <a:noFill/>
          <a:ln>
            <a:noFill/>
          </a:ln>
        </p:spPr>
      </p:pic>
      <p:pic>
        <p:nvPicPr>
          <p:cNvPr id="195" name="Google Shape;195;p17"/>
          <p:cNvPicPr preferRelativeResize="0"/>
          <p:nvPr/>
        </p:nvPicPr>
        <p:blipFill rotWithShape="1">
          <a:blip r:embed="rId4">
            <a:alphaModFix/>
          </a:blip>
          <a:srcRect b="8858" l="0" r="30303" t="0"/>
          <a:stretch/>
        </p:blipFill>
        <p:spPr>
          <a:xfrm>
            <a:off x="152400" y="1097250"/>
            <a:ext cx="3579424" cy="2863975"/>
          </a:xfrm>
          <a:prstGeom prst="rect">
            <a:avLst/>
          </a:prstGeom>
          <a:noFill/>
          <a:ln>
            <a:noFill/>
          </a:ln>
        </p:spPr>
      </p:pic>
      <p:sp>
        <p:nvSpPr>
          <p:cNvPr id="196" name="Google Shape;196;p17"/>
          <p:cNvSpPr txBox="1"/>
          <p:nvPr/>
        </p:nvSpPr>
        <p:spPr>
          <a:xfrm>
            <a:off x="3854400" y="1114775"/>
            <a:ext cx="5229600" cy="1668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Allows for data to flow directly from the Zendesk case into JIRA where it is available for any Engineer to view</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Engineering has stated that they want as much data as possible due to the time difference</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8"/>
          <p:cNvSpPr txBox="1"/>
          <p:nvPr>
            <p:ph type="title"/>
          </p:nvPr>
        </p:nvSpPr>
        <p:spPr>
          <a:xfrm>
            <a:off x="311700" y="1371250"/>
            <a:ext cx="5511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JIRA &gt; Zendesk Integration (Comments)</a:t>
            </a:r>
            <a:endParaRPr sz="2400"/>
          </a:p>
          <a:p>
            <a:pPr indent="0" lvl="0" marL="0" rtl="0" algn="l">
              <a:lnSpc>
                <a:spcPct val="100000"/>
              </a:lnSpc>
              <a:spcBef>
                <a:spcPts val="0"/>
              </a:spcBef>
              <a:spcAft>
                <a:spcPts val="0"/>
              </a:spcAft>
              <a:buSzPts val="2800"/>
              <a:buNone/>
            </a:pPr>
            <a:r>
              <a:t/>
            </a:r>
            <a:endParaRPr/>
          </a:p>
        </p:txBody>
      </p:sp>
      <p:pic>
        <p:nvPicPr>
          <p:cNvPr id="202" name="Google Shape;202;p18"/>
          <p:cNvPicPr preferRelativeResize="0"/>
          <p:nvPr/>
        </p:nvPicPr>
        <p:blipFill rotWithShape="1">
          <a:blip r:embed="rId3">
            <a:alphaModFix/>
          </a:blip>
          <a:srcRect b="0" l="0" r="0" t="38638"/>
          <a:stretch/>
        </p:blipFill>
        <p:spPr>
          <a:xfrm>
            <a:off x="96750" y="944850"/>
            <a:ext cx="4859726" cy="2058576"/>
          </a:xfrm>
          <a:prstGeom prst="rect">
            <a:avLst/>
          </a:prstGeom>
          <a:noFill/>
          <a:ln>
            <a:noFill/>
          </a:ln>
        </p:spPr>
      </p:pic>
      <p:pic>
        <p:nvPicPr>
          <p:cNvPr id="203" name="Google Shape;203;p18"/>
          <p:cNvPicPr preferRelativeResize="0"/>
          <p:nvPr/>
        </p:nvPicPr>
        <p:blipFill rotWithShape="1">
          <a:blip r:embed="rId4">
            <a:alphaModFix/>
          </a:blip>
          <a:srcRect b="0" l="0" r="0" t="0"/>
          <a:stretch/>
        </p:blipFill>
        <p:spPr>
          <a:xfrm>
            <a:off x="5088400" y="2756550"/>
            <a:ext cx="3647149" cy="2386950"/>
          </a:xfrm>
          <a:prstGeom prst="rect">
            <a:avLst/>
          </a:prstGeom>
          <a:noFill/>
          <a:ln>
            <a:noFill/>
          </a:ln>
        </p:spPr>
      </p:pic>
      <p:sp>
        <p:nvSpPr>
          <p:cNvPr id="204" name="Google Shape;204;p18"/>
          <p:cNvSpPr txBox="1"/>
          <p:nvPr/>
        </p:nvSpPr>
        <p:spPr>
          <a:xfrm>
            <a:off x="5088400" y="1114775"/>
            <a:ext cx="3995700" cy="1560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Updates the Zendesk case with an internal comment when a comment is made in JIRA.</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Internal comments in Zendesk automatically set the status to Open</a:t>
            </a:r>
            <a:endParaRPr b="0" i="0" sz="1400" u="none" cap="none" strike="noStrike">
              <a:solidFill>
                <a:srgbClr val="000000"/>
              </a:solidFill>
              <a:latin typeface="Helvetica Neue"/>
              <a:ea typeface="Helvetica Neue"/>
              <a:cs typeface="Helvetica Neue"/>
              <a:sym typeface="Helvetica Neue"/>
            </a:endParaRPr>
          </a:p>
        </p:txBody>
      </p:sp>
      <p:sp>
        <p:nvSpPr>
          <p:cNvPr id="205" name="Google Shape;205;p18"/>
          <p:cNvSpPr txBox="1"/>
          <p:nvPr/>
        </p:nvSpPr>
        <p:spPr>
          <a:xfrm>
            <a:off x="151100" y="3169875"/>
            <a:ext cx="4682400" cy="19737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Allows for Agents to know when a JIRA case is updated and what the Engineering team update is.</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9"/>
          <p:cNvSpPr txBox="1"/>
          <p:nvPr>
            <p:ph type="title"/>
          </p:nvPr>
        </p:nvSpPr>
        <p:spPr>
          <a:xfrm>
            <a:off x="1176750" y="342550"/>
            <a:ext cx="5511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JIRA &gt; Zendesk Integration (Fields)</a:t>
            </a:r>
            <a:endParaRPr/>
          </a:p>
        </p:txBody>
      </p:sp>
      <p:pic>
        <p:nvPicPr>
          <p:cNvPr id="211" name="Google Shape;211;p19"/>
          <p:cNvPicPr preferRelativeResize="0"/>
          <p:nvPr/>
        </p:nvPicPr>
        <p:blipFill rotWithShape="1">
          <a:blip r:embed="rId3">
            <a:alphaModFix/>
          </a:blip>
          <a:srcRect b="0" l="0" r="0" t="0"/>
          <a:stretch/>
        </p:blipFill>
        <p:spPr>
          <a:xfrm>
            <a:off x="4711525" y="3052675"/>
            <a:ext cx="4305424" cy="2090825"/>
          </a:xfrm>
          <a:prstGeom prst="rect">
            <a:avLst/>
          </a:prstGeom>
          <a:noFill/>
          <a:ln>
            <a:noFill/>
          </a:ln>
        </p:spPr>
      </p:pic>
      <p:pic>
        <p:nvPicPr>
          <p:cNvPr id="212" name="Google Shape;212;p19"/>
          <p:cNvPicPr preferRelativeResize="0"/>
          <p:nvPr/>
        </p:nvPicPr>
        <p:blipFill rotWithShape="1">
          <a:blip r:embed="rId4">
            <a:alphaModFix/>
          </a:blip>
          <a:srcRect b="0" l="0" r="0" t="0"/>
          <a:stretch/>
        </p:blipFill>
        <p:spPr>
          <a:xfrm>
            <a:off x="152400" y="1097250"/>
            <a:ext cx="4447801" cy="2264528"/>
          </a:xfrm>
          <a:prstGeom prst="rect">
            <a:avLst/>
          </a:prstGeom>
          <a:noFill/>
          <a:ln>
            <a:noFill/>
          </a:ln>
        </p:spPr>
      </p:pic>
      <p:sp>
        <p:nvSpPr>
          <p:cNvPr id="213" name="Google Shape;213;p19"/>
          <p:cNvSpPr txBox="1"/>
          <p:nvPr/>
        </p:nvSpPr>
        <p:spPr>
          <a:xfrm>
            <a:off x="4754825" y="1097250"/>
            <a:ext cx="3995700" cy="1560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JIRA updating fields in the Zendesk case</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Allows for reporting of what project the JIRA is part of and what the specific data is for the case</a:t>
            </a:r>
            <a:endParaRPr b="0" i="0" sz="1400" u="none" cap="none" strike="noStrike">
              <a:solidFill>
                <a:srgbClr val="000000"/>
              </a:solidFill>
              <a:latin typeface="Helvetica Neue"/>
              <a:ea typeface="Helvetica Neue"/>
              <a:cs typeface="Helvetica Neue"/>
              <a:sym typeface="Helvetica Neue"/>
            </a:endParaRPr>
          </a:p>
        </p:txBody>
      </p:sp>
      <p:sp>
        <p:nvSpPr>
          <p:cNvPr id="214" name="Google Shape;214;p19"/>
          <p:cNvSpPr txBox="1"/>
          <p:nvPr/>
        </p:nvSpPr>
        <p:spPr>
          <a:xfrm>
            <a:off x="152400" y="3423250"/>
            <a:ext cx="4447800" cy="1560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Allows for the answering of the following:</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What Engineer should I talk to for an update?</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What is the Status of the JIRA?</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How many Zendesk cases are associated with this JIRA (Reporting)</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txBox="1"/>
          <p:nvPr>
            <p:ph type="title"/>
          </p:nvPr>
        </p:nvSpPr>
        <p:spPr>
          <a:xfrm>
            <a:off x="311700" y="1067325"/>
            <a:ext cx="5511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Objectives</a:t>
            </a:r>
            <a:endParaRPr/>
          </a:p>
        </p:txBody>
      </p:sp>
      <p:pic>
        <p:nvPicPr>
          <p:cNvPr id="83" name="Google Shape;83;p2"/>
          <p:cNvPicPr preferRelativeResize="0"/>
          <p:nvPr/>
        </p:nvPicPr>
        <p:blipFill rotWithShape="1">
          <a:blip r:embed="rId3">
            <a:alphaModFix/>
          </a:blip>
          <a:srcRect b="0" l="0" r="0" t="0"/>
          <a:stretch/>
        </p:blipFill>
        <p:spPr>
          <a:xfrm>
            <a:off x="311699" y="1587924"/>
            <a:ext cx="2827402" cy="1856949"/>
          </a:xfrm>
          <a:prstGeom prst="rect">
            <a:avLst/>
          </a:prstGeom>
          <a:noFill/>
          <a:ln>
            <a:noFill/>
          </a:ln>
        </p:spPr>
      </p:pic>
      <p:pic>
        <p:nvPicPr>
          <p:cNvPr id="84" name="Google Shape;84;p2"/>
          <p:cNvPicPr preferRelativeResize="0"/>
          <p:nvPr/>
        </p:nvPicPr>
        <p:blipFill rotWithShape="1">
          <a:blip r:embed="rId4">
            <a:alphaModFix/>
          </a:blip>
          <a:srcRect b="0" l="0" r="0" t="0"/>
          <a:stretch/>
        </p:blipFill>
        <p:spPr>
          <a:xfrm>
            <a:off x="3197200" y="1567350"/>
            <a:ext cx="2950233" cy="1856950"/>
          </a:xfrm>
          <a:prstGeom prst="rect">
            <a:avLst/>
          </a:prstGeom>
          <a:noFill/>
          <a:ln>
            <a:noFill/>
          </a:ln>
        </p:spPr>
      </p:pic>
      <p:sp>
        <p:nvSpPr>
          <p:cNvPr id="85" name="Google Shape;85;p2"/>
          <p:cNvSpPr txBox="1"/>
          <p:nvPr/>
        </p:nvSpPr>
        <p:spPr>
          <a:xfrm>
            <a:off x="333500" y="3462150"/>
            <a:ext cx="2805600" cy="38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Helvetica Neue"/>
                <a:ea typeface="Helvetica Neue"/>
                <a:cs typeface="Helvetica Neue"/>
                <a:sym typeface="Helvetica Neue"/>
              </a:rPr>
              <a:t>Agent Efficiency</a:t>
            </a:r>
            <a:endParaRPr b="1" i="0" sz="1400" u="none" cap="none" strike="noStrike">
              <a:solidFill>
                <a:srgbClr val="000000"/>
              </a:solidFill>
              <a:latin typeface="Helvetica Neue"/>
              <a:ea typeface="Helvetica Neue"/>
              <a:cs typeface="Helvetica Neue"/>
              <a:sym typeface="Helvetica Neue"/>
            </a:endParaRPr>
          </a:p>
        </p:txBody>
      </p:sp>
      <p:sp>
        <p:nvSpPr>
          <p:cNvPr id="86" name="Google Shape;86;p2"/>
          <p:cNvSpPr txBox="1"/>
          <p:nvPr/>
        </p:nvSpPr>
        <p:spPr>
          <a:xfrm>
            <a:off x="3169200" y="3462150"/>
            <a:ext cx="2805600" cy="38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Helvetica Neue"/>
                <a:ea typeface="Helvetica Neue"/>
                <a:cs typeface="Helvetica Neue"/>
                <a:sym typeface="Helvetica Neue"/>
              </a:rPr>
              <a:t>Case Reduction</a:t>
            </a:r>
            <a:endParaRPr b="1" i="0" sz="1400" u="none" cap="none" strike="noStrike">
              <a:solidFill>
                <a:srgbClr val="000000"/>
              </a:solidFill>
              <a:latin typeface="Helvetica Neue"/>
              <a:ea typeface="Helvetica Neue"/>
              <a:cs typeface="Helvetica Neue"/>
              <a:sym typeface="Helvetica Neue"/>
            </a:endParaRPr>
          </a:p>
        </p:txBody>
      </p:sp>
      <p:pic>
        <p:nvPicPr>
          <p:cNvPr id="87" name="Google Shape;87;p2"/>
          <p:cNvPicPr preferRelativeResize="0"/>
          <p:nvPr/>
        </p:nvPicPr>
        <p:blipFill rotWithShape="1">
          <a:blip r:embed="rId5">
            <a:alphaModFix/>
          </a:blip>
          <a:srcRect b="0" l="0" r="0" t="0"/>
          <a:stretch/>
        </p:blipFill>
        <p:spPr>
          <a:xfrm>
            <a:off x="6205525" y="1945901"/>
            <a:ext cx="2950225" cy="1478403"/>
          </a:xfrm>
          <a:prstGeom prst="rect">
            <a:avLst/>
          </a:prstGeom>
          <a:noFill/>
          <a:ln>
            <a:noFill/>
          </a:ln>
        </p:spPr>
      </p:pic>
      <p:sp>
        <p:nvSpPr>
          <p:cNvPr id="88" name="Google Shape;88;p2"/>
          <p:cNvSpPr txBox="1"/>
          <p:nvPr/>
        </p:nvSpPr>
        <p:spPr>
          <a:xfrm>
            <a:off x="6231150" y="3462150"/>
            <a:ext cx="2805600" cy="38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Helvetica Neue"/>
                <a:ea typeface="Helvetica Neue"/>
                <a:cs typeface="Helvetica Neue"/>
                <a:sym typeface="Helvetica Neue"/>
              </a:rPr>
              <a:t>Customer Experience</a:t>
            </a:r>
            <a:endParaRPr b="1"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0"/>
          <p:cNvSpPr txBox="1"/>
          <p:nvPr>
            <p:ph type="title"/>
          </p:nvPr>
        </p:nvSpPr>
        <p:spPr>
          <a:xfrm>
            <a:off x="311700" y="1371250"/>
            <a:ext cx="5511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Confluence &gt; Zendesk Integration (Knowledge Sync)</a:t>
            </a:r>
            <a:endParaRPr/>
          </a:p>
        </p:txBody>
      </p:sp>
      <p:pic>
        <p:nvPicPr>
          <p:cNvPr id="220" name="Google Shape;220;p20"/>
          <p:cNvPicPr preferRelativeResize="0"/>
          <p:nvPr/>
        </p:nvPicPr>
        <p:blipFill rotWithShape="1">
          <a:blip r:embed="rId3">
            <a:alphaModFix/>
          </a:blip>
          <a:srcRect b="0" l="0" r="0" t="0"/>
          <a:stretch/>
        </p:blipFill>
        <p:spPr>
          <a:xfrm>
            <a:off x="88252" y="1244000"/>
            <a:ext cx="5668799" cy="3123000"/>
          </a:xfrm>
          <a:prstGeom prst="rect">
            <a:avLst/>
          </a:prstGeom>
          <a:noFill/>
          <a:ln>
            <a:noFill/>
          </a:ln>
        </p:spPr>
      </p:pic>
      <p:sp>
        <p:nvSpPr>
          <p:cNvPr id="221" name="Google Shape;221;p20"/>
          <p:cNvSpPr txBox="1"/>
          <p:nvPr/>
        </p:nvSpPr>
        <p:spPr>
          <a:xfrm>
            <a:off x="5920400" y="1097250"/>
            <a:ext cx="2830200" cy="3123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Allows for the Zendesk KB to be updated directly from Confluence</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Confluence articles can be written by Support, Product, Engineering, etc.</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Articles can be set to “Agent Only” for further review by Support Lead before posting to Public facing</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1"/>
          <p:cNvSpPr txBox="1"/>
          <p:nvPr>
            <p:ph type="title"/>
          </p:nvPr>
        </p:nvSpPr>
        <p:spPr>
          <a:xfrm>
            <a:off x="0" y="0"/>
            <a:ext cx="91440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Case Routing</a:t>
            </a:r>
            <a:endParaRPr/>
          </a:p>
        </p:txBody>
      </p:sp>
      <p:sp>
        <p:nvSpPr>
          <p:cNvPr id="227" name="Google Shape;227;p21"/>
          <p:cNvSpPr txBox="1"/>
          <p:nvPr/>
        </p:nvSpPr>
        <p:spPr>
          <a:xfrm>
            <a:off x="1836750" y="841800"/>
            <a:ext cx="5470500" cy="235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Goals: </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Assign cases to Support Agents automatically</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Ensure that cases are spread out evenly</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Takes Agent schedules/working hours into account</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Priority cases are assigned out first</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2"/>
          <p:cNvSpPr txBox="1"/>
          <p:nvPr>
            <p:ph type="title"/>
          </p:nvPr>
        </p:nvSpPr>
        <p:spPr>
          <a:xfrm>
            <a:off x="311700" y="1371250"/>
            <a:ext cx="5511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Skill Based Routing</a:t>
            </a:r>
            <a:endParaRPr sz="2400"/>
          </a:p>
          <a:p>
            <a:pPr indent="0" lvl="0" marL="0" rtl="0" algn="l">
              <a:lnSpc>
                <a:spcPct val="100000"/>
              </a:lnSpc>
              <a:spcBef>
                <a:spcPts val="0"/>
              </a:spcBef>
              <a:spcAft>
                <a:spcPts val="0"/>
              </a:spcAft>
              <a:buSzPts val="2800"/>
              <a:buNone/>
            </a:pPr>
            <a:r>
              <a:t/>
            </a:r>
            <a:endParaRPr/>
          </a:p>
        </p:txBody>
      </p:sp>
      <p:pic>
        <p:nvPicPr>
          <p:cNvPr id="233" name="Google Shape;233;p22"/>
          <p:cNvPicPr preferRelativeResize="0"/>
          <p:nvPr/>
        </p:nvPicPr>
        <p:blipFill rotWithShape="1">
          <a:blip r:embed="rId3">
            <a:alphaModFix/>
          </a:blip>
          <a:srcRect b="0" l="0" r="0" t="0"/>
          <a:stretch/>
        </p:blipFill>
        <p:spPr>
          <a:xfrm>
            <a:off x="152400" y="969650"/>
            <a:ext cx="6065743" cy="2198825"/>
          </a:xfrm>
          <a:prstGeom prst="rect">
            <a:avLst/>
          </a:prstGeom>
          <a:noFill/>
          <a:ln>
            <a:noFill/>
          </a:ln>
        </p:spPr>
      </p:pic>
      <p:sp>
        <p:nvSpPr>
          <p:cNvPr id="234" name="Google Shape;234;p22"/>
          <p:cNvSpPr txBox="1"/>
          <p:nvPr/>
        </p:nvSpPr>
        <p:spPr>
          <a:xfrm>
            <a:off x="6286200" y="969650"/>
            <a:ext cx="2857800" cy="33447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Sets cases with associated skills higher in the queue for Agents who have that skill</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Ex- Robert has “NetSuite” skill but Wes does not. </a:t>
            </a:r>
            <a:endParaRPr b="0" i="0" sz="1400" u="none" cap="none" strike="noStrike">
              <a:solidFill>
                <a:srgbClr val="000000"/>
              </a:solidFill>
              <a:latin typeface="Helvetica Neue"/>
              <a:ea typeface="Helvetica Neue"/>
              <a:cs typeface="Helvetica Neue"/>
              <a:sym typeface="Helvetica Neue"/>
            </a:endParaRPr>
          </a:p>
          <a:p>
            <a:pPr indent="-317500" lvl="2" marL="13716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When cases are assigned out; Robert will get the NS case before it gets assigned to Wes.</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3"/>
          <p:cNvSpPr txBox="1"/>
          <p:nvPr>
            <p:ph type="title"/>
          </p:nvPr>
        </p:nvSpPr>
        <p:spPr>
          <a:xfrm>
            <a:off x="942925" y="334750"/>
            <a:ext cx="5511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Round Robin Case Assignment</a:t>
            </a:r>
            <a:endParaRPr sz="2400"/>
          </a:p>
          <a:p>
            <a:pPr indent="0" lvl="0" marL="0" rtl="0" algn="l">
              <a:lnSpc>
                <a:spcPct val="100000"/>
              </a:lnSpc>
              <a:spcBef>
                <a:spcPts val="0"/>
              </a:spcBef>
              <a:spcAft>
                <a:spcPts val="0"/>
              </a:spcAft>
              <a:buSzPts val="2800"/>
              <a:buNone/>
            </a:pPr>
            <a:r>
              <a:t/>
            </a:r>
            <a:endParaRPr/>
          </a:p>
        </p:txBody>
      </p:sp>
      <p:pic>
        <p:nvPicPr>
          <p:cNvPr id="240" name="Google Shape;240;p23"/>
          <p:cNvPicPr preferRelativeResize="0"/>
          <p:nvPr/>
        </p:nvPicPr>
        <p:blipFill rotWithShape="1">
          <a:blip r:embed="rId3">
            <a:alphaModFix/>
          </a:blip>
          <a:srcRect b="0" l="0" r="0" t="0"/>
          <a:stretch/>
        </p:blipFill>
        <p:spPr>
          <a:xfrm>
            <a:off x="723063" y="4050975"/>
            <a:ext cx="871675" cy="865400"/>
          </a:xfrm>
          <a:prstGeom prst="rect">
            <a:avLst/>
          </a:prstGeom>
          <a:noFill/>
          <a:ln>
            <a:noFill/>
          </a:ln>
        </p:spPr>
      </p:pic>
      <p:sp>
        <p:nvSpPr>
          <p:cNvPr id="241" name="Google Shape;241;p23"/>
          <p:cNvSpPr txBox="1"/>
          <p:nvPr/>
        </p:nvSpPr>
        <p:spPr>
          <a:xfrm>
            <a:off x="0" y="944850"/>
            <a:ext cx="2930100" cy="3106200"/>
          </a:xfrm>
          <a:prstGeom prst="rect">
            <a:avLst/>
          </a:prstGeom>
          <a:noFill/>
          <a:ln>
            <a:noFill/>
          </a:ln>
        </p:spPr>
        <p:txBody>
          <a:bodyPr anchorCtr="0" anchor="t" bIns="91425" lIns="91425" spcFirstLastPara="1" rIns="91425" wrap="square" tIns="91425">
            <a:noAutofit/>
          </a:bodyPr>
          <a:lstStyle/>
          <a:p>
            <a:pPr indent="-304800" lvl="0" marL="457200" marR="0" rtl="0" algn="just">
              <a:lnSpc>
                <a:spcPct val="100000"/>
              </a:lnSpc>
              <a:spcBef>
                <a:spcPts val="0"/>
              </a:spcBef>
              <a:spcAft>
                <a:spcPts val="0"/>
              </a:spcAft>
              <a:buClr>
                <a:srgbClr val="000000"/>
              </a:buClr>
              <a:buSzPts val="1200"/>
              <a:buFont typeface="Helvetica Neue"/>
              <a:buChar char="➢"/>
            </a:pPr>
            <a:r>
              <a:rPr b="0" i="0" lang="en" sz="1200" u="none" cap="none" strike="noStrike">
                <a:solidFill>
                  <a:srgbClr val="000000"/>
                </a:solidFill>
                <a:latin typeface="Helvetica Neue"/>
                <a:ea typeface="Helvetica Neue"/>
                <a:cs typeface="Helvetica Neue"/>
                <a:sym typeface="Helvetica Neue"/>
              </a:rPr>
              <a:t>Ability to auto assign cases based on criteria (assign up to </a:t>
            </a:r>
            <a:r>
              <a:rPr b="0" i="1" lang="en" sz="1200" u="none" cap="none" strike="noStrike">
                <a:solidFill>
                  <a:srgbClr val="000000"/>
                </a:solidFill>
                <a:latin typeface="Helvetica Neue"/>
                <a:ea typeface="Helvetica Neue"/>
                <a:cs typeface="Helvetica Neue"/>
                <a:sym typeface="Helvetica Neue"/>
              </a:rPr>
              <a:t>X</a:t>
            </a:r>
            <a:r>
              <a:rPr b="0" i="0" lang="en" sz="1200" u="none" cap="none" strike="noStrike">
                <a:solidFill>
                  <a:srgbClr val="000000"/>
                </a:solidFill>
                <a:latin typeface="Helvetica Neue"/>
                <a:ea typeface="Helvetica Neue"/>
                <a:cs typeface="Helvetica Neue"/>
                <a:sym typeface="Helvetica Neue"/>
              </a:rPr>
              <a:t> cases per hour / agent)</a:t>
            </a:r>
            <a:endParaRPr b="0" i="0" sz="1200" u="none" cap="none" strike="noStrike">
              <a:solidFill>
                <a:srgbClr val="000000"/>
              </a:solidFill>
              <a:latin typeface="Helvetica Neue"/>
              <a:ea typeface="Helvetica Neue"/>
              <a:cs typeface="Helvetica Neue"/>
              <a:sym typeface="Helvetica Neue"/>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Helvetica Neue"/>
              <a:ea typeface="Helvetica Neue"/>
              <a:cs typeface="Helvetica Neue"/>
              <a:sym typeface="Helvetica Neue"/>
            </a:endParaRPr>
          </a:p>
          <a:p>
            <a:pPr indent="-304800" lvl="0" marL="457200" marR="0" rtl="0" algn="just">
              <a:lnSpc>
                <a:spcPct val="100000"/>
              </a:lnSpc>
              <a:spcBef>
                <a:spcPts val="0"/>
              </a:spcBef>
              <a:spcAft>
                <a:spcPts val="0"/>
              </a:spcAft>
              <a:buClr>
                <a:srgbClr val="000000"/>
              </a:buClr>
              <a:buSzPts val="1200"/>
              <a:buFont typeface="Helvetica Neue"/>
              <a:buChar char="➢"/>
            </a:pPr>
            <a:r>
              <a:rPr b="0" i="0" lang="en" sz="1200" u="none" cap="none" strike="noStrike">
                <a:solidFill>
                  <a:srgbClr val="000000"/>
                </a:solidFill>
                <a:latin typeface="Helvetica Neue"/>
                <a:ea typeface="Helvetica Neue"/>
                <a:cs typeface="Helvetica Neue"/>
                <a:sym typeface="Helvetica Neue"/>
              </a:rPr>
              <a:t>Priority can be assigned to specific tags/components:</a:t>
            </a:r>
            <a:endParaRPr b="0" i="0" sz="1200" u="none" cap="none" strike="noStrike">
              <a:solidFill>
                <a:srgbClr val="000000"/>
              </a:solidFill>
              <a:latin typeface="Helvetica Neue"/>
              <a:ea typeface="Helvetica Neue"/>
              <a:cs typeface="Helvetica Neue"/>
              <a:sym typeface="Helvetica Neue"/>
            </a:endParaRPr>
          </a:p>
          <a:p>
            <a:pPr indent="0" lvl="0" marL="45720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Helvetica Neue"/>
              <a:ea typeface="Helvetica Neue"/>
              <a:cs typeface="Helvetica Neue"/>
              <a:sym typeface="Helvetica Neue"/>
            </a:endParaRPr>
          </a:p>
          <a:p>
            <a:pPr indent="-304800" lvl="1" marL="914400" marR="0" rtl="0" algn="just">
              <a:lnSpc>
                <a:spcPct val="100000"/>
              </a:lnSpc>
              <a:spcBef>
                <a:spcPts val="0"/>
              </a:spcBef>
              <a:spcAft>
                <a:spcPts val="0"/>
              </a:spcAft>
              <a:buClr>
                <a:srgbClr val="000000"/>
              </a:buClr>
              <a:buSzPts val="1200"/>
              <a:buFont typeface="Helvetica Neue"/>
              <a:buChar char="○"/>
            </a:pPr>
            <a:r>
              <a:rPr b="0" i="0" lang="en" sz="1200" u="none" cap="none" strike="noStrike">
                <a:solidFill>
                  <a:srgbClr val="000000"/>
                </a:solidFill>
                <a:latin typeface="Helvetica Neue"/>
                <a:ea typeface="Helvetica Neue"/>
                <a:cs typeface="Helvetica Neue"/>
                <a:sym typeface="Helvetica Neue"/>
              </a:rPr>
              <a:t>We can set it up so that VIP / Sev I accounts and integrations will be assigned first</a:t>
            </a:r>
            <a:endParaRPr b="0" i="0" sz="1200" u="none" cap="none" strike="noStrike">
              <a:solidFill>
                <a:srgbClr val="000000"/>
              </a:solidFill>
              <a:latin typeface="Helvetica Neue"/>
              <a:ea typeface="Helvetica Neue"/>
              <a:cs typeface="Helvetica Neue"/>
              <a:sym typeface="Helvetica Neue"/>
            </a:endParaRPr>
          </a:p>
        </p:txBody>
      </p:sp>
      <p:pic>
        <p:nvPicPr>
          <p:cNvPr id="242" name="Google Shape;242;p23"/>
          <p:cNvPicPr preferRelativeResize="0"/>
          <p:nvPr/>
        </p:nvPicPr>
        <p:blipFill rotWithShape="1">
          <a:blip r:embed="rId4">
            <a:alphaModFix/>
          </a:blip>
          <a:srcRect b="0" l="0" r="0" t="0"/>
          <a:stretch/>
        </p:blipFill>
        <p:spPr>
          <a:xfrm>
            <a:off x="2968925" y="944850"/>
            <a:ext cx="5837374" cy="4048124"/>
          </a:xfrm>
          <a:prstGeom prst="rect">
            <a:avLst/>
          </a:prstGeom>
          <a:noFill/>
          <a:ln>
            <a:noFill/>
          </a:ln>
        </p:spPr>
      </p:pic>
      <p:sp>
        <p:nvSpPr>
          <p:cNvPr id="243" name="Google Shape;243;p23"/>
          <p:cNvSpPr txBox="1"/>
          <p:nvPr/>
        </p:nvSpPr>
        <p:spPr>
          <a:xfrm>
            <a:off x="819950" y="3396000"/>
            <a:ext cx="1721700" cy="6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$139 per month</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txBox="1"/>
          <p:nvPr>
            <p:ph type="title"/>
          </p:nvPr>
        </p:nvSpPr>
        <p:spPr>
          <a:xfrm>
            <a:off x="-26100" y="0"/>
            <a:ext cx="91962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Zendesk Guide</a:t>
            </a:r>
            <a:endParaRPr/>
          </a:p>
        </p:txBody>
      </p:sp>
      <p:sp>
        <p:nvSpPr>
          <p:cNvPr id="94" name="Google Shape;94;p3"/>
          <p:cNvSpPr txBox="1"/>
          <p:nvPr/>
        </p:nvSpPr>
        <p:spPr>
          <a:xfrm>
            <a:off x="1175050" y="1065150"/>
            <a:ext cx="6688200" cy="210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Goals: </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Bring email case submission down and increase traffic to the Support Site where customers can self serve.</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Have Support be able to create and reference customer facing articles to educate customers how to get answers without creating cases.</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Enable Agents to create direct links to information within cases to create consistent answers</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Populate the Support Site with content to answer potential questions before cases are created</a:t>
            </a:r>
            <a:endParaRPr b="0" i="0" sz="1400" u="none" cap="none" strike="noStrike">
              <a:solidFill>
                <a:srgbClr val="000000"/>
              </a:solidFill>
              <a:latin typeface="Helvetica Neue"/>
              <a:ea typeface="Helvetica Neue"/>
              <a:cs typeface="Helvetica Neue"/>
              <a:sym typeface="Helvetica Neue"/>
            </a:endParaRPr>
          </a:p>
        </p:txBody>
      </p:sp>
      <p:sp>
        <p:nvSpPr>
          <p:cNvPr id="95" name="Google Shape;95;p3"/>
          <p:cNvSpPr txBox="1"/>
          <p:nvPr/>
        </p:nvSpPr>
        <p:spPr>
          <a:xfrm>
            <a:off x="2918225" y="716650"/>
            <a:ext cx="3303600" cy="29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Refers to the Zendesk product that is the Support Site hosted on Zendesk</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txBox="1"/>
          <p:nvPr>
            <p:ph idx="4294967295" type="title"/>
          </p:nvPr>
        </p:nvSpPr>
        <p:spPr>
          <a:xfrm>
            <a:off x="844550" y="423975"/>
            <a:ext cx="6844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Existing Support Site: Case Creation</a:t>
            </a:r>
            <a:endParaRPr sz="2400"/>
          </a:p>
        </p:txBody>
      </p:sp>
      <p:pic>
        <p:nvPicPr>
          <p:cNvPr id="101" name="Google Shape;101;p4"/>
          <p:cNvPicPr preferRelativeResize="0"/>
          <p:nvPr/>
        </p:nvPicPr>
        <p:blipFill rotWithShape="1">
          <a:blip r:embed="rId3">
            <a:alphaModFix/>
          </a:blip>
          <a:srcRect b="0" l="0" r="0" t="0"/>
          <a:stretch/>
        </p:blipFill>
        <p:spPr>
          <a:xfrm>
            <a:off x="152400" y="952925"/>
            <a:ext cx="5660950" cy="2281700"/>
          </a:xfrm>
          <a:prstGeom prst="rect">
            <a:avLst/>
          </a:prstGeom>
          <a:noFill/>
          <a:ln>
            <a:noFill/>
          </a:ln>
        </p:spPr>
      </p:pic>
      <p:sp>
        <p:nvSpPr>
          <p:cNvPr id="102" name="Google Shape;102;p4"/>
          <p:cNvSpPr txBox="1"/>
          <p:nvPr/>
        </p:nvSpPr>
        <p:spPr>
          <a:xfrm>
            <a:off x="201000" y="3927900"/>
            <a:ext cx="8742000" cy="1101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An average of 75% of cases submitted came from email.</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20% comes from the website.</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This means at least 20% of the time; users are already looking at the Support Site and can not find a solution.</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“Internal” refers to cases created by an internal team (Sales, CSM, Support, etc).</a:t>
            </a:r>
            <a:endParaRPr b="0" i="0" sz="1400" u="none" cap="none" strike="noStrike">
              <a:solidFill>
                <a:srgbClr val="000000"/>
              </a:solidFill>
              <a:latin typeface="Helvetica Neue"/>
              <a:ea typeface="Helvetica Neue"/>
              <a:cs typeface="Helvetica Neue"/>
              <a:sym typeface="Helvetica Neue"/>
            </a:endParaRPr>
          </a:p>
        </p:txBody>
      </p:sp>
      <p:sp>
        <p:nvSpPr>
          <p:cNvPr id="103" name="Google Shape;103;p4"/>
          <p:cNvSpPr txBox="1"/>
          <p:nvPr/>
        </p:nvSpPr>
        <p:spPr>
          <a:xfrm>
            <a:off x="5813350" y="1034200"/>
            <a:ext cx="3330900" cy="31416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Tier 1</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13,180 cases</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18.6 hrs Avg Resolution (Business hours) excluding JIRA linked</a:t>
            </a:r>
            <a:endParaRPr b="0" i="0" sz="1400" u="none" cap="none" strike="noStrike">
              <a:solidFill>
                <a:srgbClr val="000000"/>
              </a:solidFill>
              <a:latin typeface="Helvetica Neue"/>
              <a:ea typeface="Helvetica Neue"/>
              <a:cs typeface="Helvetica Neue"/>
              <a:sym typeface="Helvetica Neue"/>
            </a:endParaRPr>
          </a:p>
          <a:p>
            <a:pPr indent="-317500" lvl="2" marL="13716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Just over 2 business days</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Tier 2</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5,757 cases</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28.3 hrs Avg Resolution (Business hours) excluding JIRA linked</a:t>
            </a:r>
            <a:endParaRPr b="0" i="0" sz="1400" u="none" cap="none" strike="noStrike">
              <a:solidFill>
                <a:srgbClr val="000000"/>
              </a:solidFill>
              <a:latin typeface="Helvetica Neue"/>
              <a:ea typeface="Helvetica Neue"/>
              <a:cs typeface="Helvetica Neue"/>
              <a:sym typeface="Helvetica Neue"/>
            </a:endParaRPr>
          </a:p>
          <a:p>
            <a:pPr indent="-317500" lvl="2" marL="13716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About 3 ½ business days</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idx="4294967295" type="title"/>
          </p:nvPr>
        </p:nvSpPr>
        <p:spPr>
          <a:xfrm>
            <a:off x="844550" y="423975"/>
            <a:ext cx="6844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Existing Support Site</a:t>
            </a:r>
            <a:endParaRPr sz="2400"/>
          </a:p>
        </p:txBody>
      </p:sp>
      <p:sp>
        <p:nvSpPr>
          <p:cNvPr id="109" name="Google Shape;109;p5"/>
          <p:cNvSpPr txBox="1"/>
          <p:nvPr/>
        </p:nvSpPr>
        <p:spPr>
          <a:xfrm>
            <a:off x="6523000" y="1017950"/>
            <a:ext cx="2324400" cy="3454200"/>
          </a:xfrm>
          <a:prstGeom prst="rect">
            <a:avLst/>
          </a:prstGeom>
          <a:noFill/>
          <a:ln>
            <a:noFill/>
          </a:ln>
        </p:spPr>
        <p:txBody>
          <a:bodyPr anchorCtr="0" anchor="t" bIns="91425" lIns="91425" spcFirstLastPara="1" rIns="91425" wrap="square" tIns="91425">
            <a:noAutofit/>
          </a:bodyPr>
          <a:lstStyle/>
          <a:p>
            <a:pPr indent="-317500" lvl="0" marL="457200" marR="0" rtl="0" algn="just">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Search does not return helpful results</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just">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Updates need to go through a different department, which may be a low priority for them</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just">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No ZD Portal Access for Payers, to view and comment on Open/Closed cases</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ph idx="4294967295" type="title"/>
          </p:nvPr>
        </p:nvSpPr>
        <p:spPr>
          <a:xfrm>
            <a:off x="844550" y="423975"/>
            <a:ext cx="6844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Proposed Support Site: Header</a:t>
            </a:r>
            <a:endParaRPr sz="2400"/>
          </a:p>
        </p:txBody>
      </p:sp>
      <p:sp>
        <p:nvSpPr>
          <p:cNvPr id="115" name="Google Shape;115;p6"/>
          <p:cNvSpPr txBox="1"/>
          <p:nvPr/>
        </p:nvSpPr>
        <p:spPr>
          <a:xfrm>
            <a:off x="6047500" y="1114775"/>
            <a:ext cx="2928900" cy="31422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Push Payers to register for a Support portal:</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Allows for immediate association of a case with Payer</a:t>
            </a:r>
            <a:endParaRPr b="0" i="0" sz="1400" u="none" cap="none" strike="noStrike">
              <a:solidFill>
                <a:srgbClr val="000000"/>
              </a:solidFill>
              <a:latin typeface="Helvetica Neue"/>
              <a:ea typeface="Helvetica Neue"/>
              <a:cs typeface="Helvetica Neue"/>
              <a:sym typeface="Helvetica Neue"/>
            </a:endParaRPr>
          </a:p>
          <a:p>
            <a:pPr indent="-317500" lvl="1" marL="9144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‘My Activites’ - shows all cases (open or closed) for User and/or Org based on access control</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Custom alerts (top of the page) can be added that will deflect ticket creation for known global issues and notifications of holidays.</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7"/>
          <p:cNvSpPr txBox="1"/>
          <p:nvPr>
            <p:ph idx="4294967295" type="title"/>
          </p:nvPr>
        </p:nvSpPr>
        <p:spPr>
          <a:xfrm>
            <a:off x="844550" y="423975"/>
            <a:ext cx="6844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Proposed Support Portal: My Activities</a:t>
            </a:r>
            <a:endParaRPr sz="2400"/>
          </a:p>
        </p:txBody>
      </p:sp>
      <p:pic>
        <p:nvPicPr>
          <p:cNvPr id="121" name="Google Shape;121;p7"/>
          <p:cNvPicPr preferRelativeResize="0"/>
          <p:nvPr/>
        </p:nvPicPr>
        <p:blipFill rotWithShape="1">
          <a:blip r:embed="rId3">
            <a:alphaModFix/>
          </a:blip>
          <a:srcRect b="21679" l="0" r="0" t="0"/>
          <a:stretch/>
        </p:blipFill>
        <p:spPr>
          <a:xfrm>
            <a:off x="1221200" y="996675"/>
            <a:ext cx="6591251" cy="3009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8"/>
          <p:cNvSpPr txBox="1"/>
          <p:nvPr>
            <p:ph idx="4294967295" type="title"/>
          </p:nvPr>
        </p:nvSpPr>
        <p:spPr>
          <a:xfrm>
            <a:off x="844550" y="423975"/>
            <a:ext cx="6844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Proposed Support Site: Main</a:t>
            </a:r>
            <a:endParaRPr sz="2400"/>
          </a:p>
        </p:txBody>
      </p:sp>
      <p:pic>
        <p:nvPicPr>
          <p:cNvPr id="127" name="Google Shape;127;p8"/>
          <p:cNvPicPr preferRelativeResize="0"/>
          <p:nvPr/>
        </p:nvPicPr>
        <p:blipFill rotWithShape="1">
          <a:blip r:embed="rId3">
            <a:alphaModFix/>
          </a:blip>
          <a:srcRect b="0" l="0" r="0" t="0"/>
          <a:stretch/>
        </p:blipFill>
        <p:spPr>
          <a:xfrm>
            <a:off x="206200" y="996675"/>
            <a:ext cx="5582425" cy="3336801"/>
          </a:xfrm>
          <a:prstGeom prst="rect">
            <a:avLst/>
          </a:prstGeom>
          <a:noFill/>
          <a:ln>
            <a:noFill/>
          </a:ln>
        </p:spPr>
      </p:pic>
      <p:sp>
        <p:nvSpPr>
          <p:cNvPr id="128" name="Google Shape;128;p8"/>
          <p:cNvSpPr txBox="1"/>
          <p:nvPr/>
        </p:nvSpPr>
        <p:spPr>
          <a:xfrm>
            <a:off x="5788625" y="985650"/>
            <a:ext cx="3273900" cy="344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Georgia"/>
                <a:ea typeface="Georgia"/>
                <a:cs typeface="Georgia"/>
                <a:sym typeface="Georgia"/>
              </a:rPr>
              <a:t>Test Account</a:t>
            </a:r>
            <a:endParaRPr b="1" i="0" sz="1600" u="none" cap="none" strike="noStrike">
              <a:solidFill>
                <a:srgbClr val="000000"/>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URL: </a:t>
            </a:r>
            <a:r>
              <a:rPr b="0" i="0" lang="en" sz="1400" u="sng" cap="none" strike="noStrike">
                <a:solidFill>
                  <a:schemeClr val="hlink"/>
                </a:solidFill>
                <a:latin typeface="Helvetica Neue"/>
                <a:ea typeface="Helvetica Neue"/>
                <a:cs typeface="Helvetica Neue"/>
                <a:sym typeface="Helvetica Neue"/>
                <a:hlinkClick r:id="rId4"/>
              </a:rPr>
              <a:t>https://jonathanscottj.zendesk.com/hc/en-us</a:t>
            </a:r>
            <a:r>
              <a:rPr b="0" i="0" lang="en" sz="1400" u="none" cap="none" strike="noStrike">
                <a:solidFill>
                  <a:srgbClr val="000000"/>
                </a:solidFill>
                <a:latin typeface="Helvetica Neue"/>
                <a:ea typeface="Helvetica Neue"/>
                <a:cs typeface="Helvetica Neue"/>
                <a:sym typeface="Helvetica Neue"/>
              </a:rPr>
              <a:t>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Login: </a:t>
            </a:r>
            <a:r>
              <a:rPr b="0" i="0" lang="en" sz="1400" u="sng" cap="none" strike="noStrike">
                <a:solidFill>
                  <a:schemeClr val="hlink"/>
                </a:solidFill>
                <a:latin typeface="Helvetica Neue"/>
                <a:ea typeface="Helvetica Neue"/>
                <a:cs typeface="Helvetica Neue"/>
                <a:sym typeface="Helvetica Neue"/>
                <a:hlinkClick r:id="rId5"/>
              </a:rPr>
              <a:t>enduser@jonathanscottj.com</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Password:</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lang="en">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Helvetica Neue"/>
                <a:ea typeface="Helvetica Neue"/>
                <a:cs typeface="Helvetica Neue"/>
                <a:sym typeface="Helvetica Neue"/>
              </a:rPr>
              <a:t>Note: Support can Self Service this Page + Maintain it in conjunction w/ Product Teams. </a:t>
            </a:r>
            <a:endParaRPr b="0" i="0" sz="9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9"/>
          <p:cNvSpPr txBox="1"/>
          <p:nvPr>
            <p:ph idx="4294967295" type="title"/>
          </p:nvPr>
        </p:nvSpPr>
        <p:spPr>
          <a:xfrm>
            <a:off x="844550" y="423975"/>
            <a:ext cx="6844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t>Zendesk Knowledge Capture - Agent</a:t>
            </a:r>
            <a:endParaRPr sz="2400"/>
          </a:p>
        </p:txBody>
      </p:sp>
      <p:pic>
        <p:nvPicPr>
          <p:cNvPr id="134" name="Google Shape;134;p9"/>
          <p:cNvPicPr preferRelativeResize="0"/>
          <p:nvPr/>
        </p:nvPicPr>
        <p:blipFill rotWithShape="1">
          <a:blip r:embed="rId3">
            <a:alphaModFix/>
          </a:blip>
          <a:srcRect b="0" l="0" r="0" t="0"/>
          <a:stretch/>
        </p:blipFill>
        <p:spPr>
          <a:xfrm>
            <a:off x="844550" y="996675"/>
            <a:ext cx="5672451" cy="3549075"/>
          </a:xfrm>
          <a:prstGeom prst="rect">
            <a:avLst/>
          </a:prstGeom>
          <a:noFill/>
          <a:ln>
            <a:noFill/>
          </a:ln>
        </p:spPr>
      </p:pic>
      <p:sp>
        <p:nvSpPr>
          <p:cNvPr id="135" name="Google Shape;135;p9"/>
          <p:cNvSpPr txBox="1"/>
          <p:nvPr/>
        </p:nvSpPr>
        <p:spPr>
          <a:xfrm>
            <a:off x="6594925" y="1636650"/>
            <a:ext cx="2480700" cy="18702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An agent are provided ZD KB results based on the subject line and content of the case.</a:t>
            </a:r>
            <a:endParaRPr b="0" i="0" sz="1400" u="none" cap="none" strike="noStrike">
              <a:solidFill>
                <a:srgbClr val="000000"/>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000000"/>
              </a:buClr>
              <a:buSzPts val="1400"/>
              <a:buFont typeface="Helvetica Neue"/>
              <a:buChar char="➔"/>
            </a:pPr>
            <a:r>
              <a:rPr b="0" i="0" lang="en" sz="1400" u="none" cap="none" strike="noStrike">
                <a:solidFill>
                  <a:srgbClr val="000000"/>
                </a:solidFill>
                <a:latin typeface="Helvetica Neue"/>
                <a:ea typeface="Helvetica Neue"/>
                <a:cs typeface="Helvetica Neue"/>
                <a:sym typeface="Helvetica Neue"/>
              </a:rPr>
              <a:t>Also, Manual search capability will also exist for extracting KB Results.</a:t>
            </a:r>
            <a:endParaRPr b="0" i="0" sz="1400" u="none" cap="none" strike="noStrike">
              <a:solidFill>
                <a:srgbClr val="000000"/>
              </a:solidFill>
              <a:latin typeface="Helvetica Neue"/>
              <a:ea typeface="Helvetica Neue"/>
              <a:cs typeface="Helvetica Neue"/>
              <a:sym typeface="Helvetica Neue"/>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JonathanScottJ">
  <a:themeElements>
    <a:clrScheme name="Simple Light">
      <a:dk1>
        <a:srgbClr val="021D2D"/>
      </a:dk1>
      <a:lt1>
        <a:srgbClr val="F0F0F0"/>
      </a:lt1>
      <a:dk2>
        <a:srgbClr val="021D2D"/>
      </a:dk2>
      <a:lt2>
        <a:srgbClr val="EEEEEE"/>
      </a:lt2>
      <a:accent1>
        <a:srgbClr val="FFBC00"/>
      </a:accent1>
      <a:accent2>
        <a:srgbClr val="212121"/>
      </a:accent2>
      <a:accent3>
        <a:srgbClr val="78909C"/>
      </a:accent3>
      <a:accent4>
        <a:srgbClr val="FFAB40"/>
      </a:accent4>
      <a:accent5>
        <a:srgbClr val="0097A7"/>
      </a:accent5>
      <a:accent6>
        <a:srgbClr val="F3D03E"/>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